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77" r:id="rId3"/>
    <p:sldId id="334" r:id="rId4"/>
    <p:sldId id="335" r:id="rId5"/>
    <p:sldId id="378" r:id="rId6"/>
    <p:sldId id="339" r:id="rId8"/>
    <p:sldId id="349" r:id="rId9"/>
    <p:sldId id="354" r:id="rId10"/>
    <p:sldId id="355" r:id="rId11"/>
    <p:sldId id="376" r:id="rId12"/>
    <p:sldId id="324" r:id="rId13"/>
    <p:sldId id="325" r:id="rId14"/>
    <p:sldId id="256" r:id="rId15"/>
    <p:sldId id="260" r:id="rId16"/>
    <p:sldId id="261" r:id="rId17"/>
    <p:sldId id="316" r:id="rId18"/>
    <p:sldId id="317" r:id="rId19"/>
    <p:sldId id="263" r:id="rId20"/>
    <p:sldId id="262" r:id="rId21"/>
    <p:sldId id="267" r:id="rId22"/>
    <p:sldId id="264" r:id="rId23"/>
    <p:sldId id="265" r:id="rId24"/>
    <p:sldId id="266" r:id="rId25"/>
    <p:sldId id="268" r:id="rId26"/>
    <p:sldId id="305" r:id="rId27"/>
    <p:sldId id="269" r:id="rId28"/>
    <p:sldId id="388" r:id="rId29"/>
    <p:sldId id="379" r:id="rId30"/>
    <p:sldId id="380" r:id="rId31"/>
    <p:sldId id="381" r:id="rId32"/>
    <p:sldId id="382" r:id="rId33"/>
    <p:sldId id="383" r:id="rId34"/>
    <p:sldId id="384" r:id="rId35"/>
    <p:sldId id="270" r:id="rId36"/>
    <p:sldId id="386" r:id="rId37"/>
    <p:sldId id="387" r:id="rId38"/>
    <p:sldId id="307" r:id="rId39"/>
    <p:sldId id="306" r:id="rId40"/>
    <p:sldId id="271" r:id="rId41"/>
    <p:sldId id="315" r:id="rId42"/>
    <p:sldId id="308" r:id="rId43"/>
    <p:sldId id="258" r:id="rId44"/>
    <p:sldId id="318" r:id="rId45"/>
    <p:sldId id="321" r:id="rId46"/>
    <p:sldId id="274" r:id="rId47"/>
    <p:sldId id="327" r:id="rId48"/>
    <p:sldId id="330" r:id="rId49"/>
    <p:sldId id="273" r:id="rId50"/>
    <p:sldId id="293" r:id="rId51"/>
    <p:sldId id="391" r:id="rId52"/>
    <p:sldId id="392" r:id="rId53"/>
    <p:sldId id="389" r:id="rId54"/>
    <p:sldId id="278" r:id="rId55"/>
    <p:sldId id="287" r:id="rId56"/>
    <p:sldId id="331" r:id="rId57"/>
    <p:sldId id="332" r:id="rId58"/>
    <p:sldId id="302" r:id="rId59"/>
    <p:sldId id="312" r:id="rId60"/>
    <p:sldId id="314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117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93.wmf"/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8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7" Type="http://schemas.openxmlformats.org/officeDocument/2006/relationships/image" Target="../media/image108.wmf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png"/></Relationships>
</file>

<file path=ppt/drawings/_rels/vmlDrawing1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4" Type="http://schemas.openxmlformats.org/officeDocument/2006/relationships/image" Target="../media/image137.wmf"/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3.wmf"/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73.wmf"/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79.wmf"/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87.wmf"/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A5F41-F414-46E7-AD52-E95A55C398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CB9C7-4E9F-44C0-8A65-15BFAF1085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CB9C7-4E9F-44C0-8A65-15BFAF108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BDC622-87D9-46C1-AAA0-2F8D24E9095C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04A32-96CB-48E2-B02C-5B8AD0B4757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AFA0-D96B-4494-B16A-C48841CEEE6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7FA5F-A076-459B-9EED-0BEC1277457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32D8-DBFE-4726-B4DE-FC57A5CCB63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EED9-CF2B-42C1-B656-CAA45440491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7C64-235F-4FA3-B52D-EB2288BC525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9326-BAD8-4104-8D69-472CF249BE28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47FE-3D6A-40F6-8007-B9FF00A5CA4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8EC-16E5-4AC0-AA6C-A82E418613E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260E-41A0-47A1-8AA0-A51147887C6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A337-0355-4225-966A-E31309B8265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43326-2B9B-42E6-9923-616DCFCD804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oleObject" Target="../embeddings/oleObject2.bin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6.png"/><Relationship Id="rId1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34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47.png"/><Relationship Id="rId2" Type="http://schemas.openxmlformats.org/officeDocument/2006/relationships/image" Target="../media/image46.wmf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3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1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70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74.wmf"/><Relationship Id="rId1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77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76.wmf"/><Relationship Id="rId11" Type="http://schemas.openxmlformats.org/officeDocument/2006/relationships/vmlDrawing" Target="../drawings/vmlDrawing7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7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8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85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84.png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wmf"/><Relationship Id="rId1" Type="http://schemas.openxmlformats.org/officeDocument/2006/relationships/oleObject" Target="../embeddings/oleObject24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wmf"/><Relationship Id="rId8" Type="http://schemas.openxmlformats.org/officeDocument/2006/relationships/oleObject" Target="../embeddings/oleObject28.bin"/><Relationship Id="rId7" Type="http://schemas.openxmlformats.org/officeDocument/2006/relationships/image" Target="../media/image92.wmf"/><Relationship Id="rId6" Type="http://schemas.openxmlformats.org/officeDocument/2006/relationships/oleObject" Target="../embeddings/oleObject27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26.bin"/><Relationship Id="rId3" Type="http://schemas.openxmlformats.org/officeDocument/2006/relationships/image" Target="../media/image90.png"/><Relationship Id="rId2" Type="http://schemas.openxmlformats.org/officeDocument/2006/relationships/image" Target="../media/image89.wmf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105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103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102.png"/><Relationship Id="rId18" Type="http://schemas.openxmlformats.org/officeDocument/2006/relationships/vmlDrawing" Target="../drawings/vmlDrawing12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09.wmf"/><Relationship Id="rId15" Type="http://schemas.openxmlformats.org/officeDocument/2006/relationships/oleObject" Target="../embeddings/oleObject36.bin"/><Relationship Id="rId14" Type="http://schemas.openxmlformats.org/officeDocument/2006/relationships/image" Target="../media/image108.wmf"/><Relationship Id="rId13" Type="http://schemas.openxmlformats.org/officeDocument/2006/relationships/oleObject" Target="../embeddings/oleObject35.bin"/><Relationship Id="rId12" Type="http://schemas.openxmlformats.org/officeDocument/2006/relationships/image" Target="../media/image107.wmf"/><Relationship Id="rId11" Type="http://schemas.openxmlformats.org/officeDocument/2006/relationships/oleObject" Target="../embeddings/oleObject34.bin"/><Relationship Id="rId10" Type="http://schemas.openxmlformats.org/officeDocument/2006/relationships/image" Target="../media/image106.wmf"/><Relationship Id="rId1" Type="http://schemas.openxmlformats.org/officeDocument/2006/relationships/oleObject" Target="../embeddings/oleObject29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0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8" Type="http://schemas.openxmlformats.org/officeDocument/2006/relationships/image" Target="../media/image119.png"/><Relationship Id="rId7" Type="http://schemas.openxmlformats.org/officeDocument/2006/relationships/image" Target="../media/image118.png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1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png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6" Type="http://schemas.openxmlformats.org/officeDocument/2006/relationships/vmlDrawing" Target="../drawings/vmlDrawing13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139.wmf"/><Relationship Id="rId23" Type="http://schemas.openxmlformats.org/officeDocument/2006/relationships/oleObject" Target="../embeddings/oleObject42.bin"/><Relationship Id="rId22" Type="http://schemas.openxmlformats.org/officeDocument/2006/relationships/image" Target="../media/image138.wmf"/><Relationship Id="rId21" Type="http://schemas.openxmlformats.org/officeDocument/2006/relationships/oleObject" Target="../embeddings/oleObject41.bin"/><Relationship Id="rId20" Type="http://schemas.openxmlformats.org/officeDocument/2006/relationships/image" Target="../media/image137.wmf"/><Relationship Id="rId2" Type="http://schemas.openxmlformats.org/officeDocument/2006/relationships/image" Target="../media/image123.png"/><Relationship Id="rId19" Type="http://schemas.openxmlformats.org/officeDocument/2006/relationships/oleObject" Target="../embeddings/oleObject40.bin"/><Relationship Id="rId18" Type="http://schemas.openxmlformats.org/officeDocument/2006/relationships/image" Target="../media/image136.wmf"/><Relationship Id="rId17" Type="http://schemas.openxmlformats.org/officeDocument/2006/relationships/oleObject" Target="../embeddings/oleObject39.bin"/><Relationship Id="rId16" Type="http://schemas.openxmlformats.org/officeDocument/2006/relationships/image" Target="../media/image135.wmf"/><Relationship Id="rId15" Type="http://schemas.openxmlformats.org/officeDocument/2006/relationships/oleObject" Target="../embeddings/oleObject38.bin"/><Relationship Id="rId14" Type="http://schemas.openxmlformats.org/officeDocument/2006/relationships/image" Target="../media/image134.wmf"/><Relationship Id="rId13" Type="http://schemas.openxmlformats.org/officeDocument/2006/relationships/oleObject" Target="../embeddings/oleObject37.bin"/><Relationship Id="rId12" Type="http://schemas.openxmlformats.org/officeDocument/2006/relationships/image" Target="../media/image133.png"/><Relationship Id="rId11" Type="http://schemas.openxmlformats.org/officeDocument/2006/relationships/image" Target="../media/image132.png"/><Relationship Id="rId10" Type="http://schemas.openxmlformats.org/officeDocument/2006/relationships/image" Target="../media/image131.png"/><Relationship Id="rId1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3.w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41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140.w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43.bin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5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144.wmf"/><Relationship Id="rId1" Type="http://schemas.openxmlformats.org/officeDocument/2006/relationships/oleObject" Target="../embeddings/oleObject47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6.png"/><Relationship Id="rId6" Type="http://schemas.openxmlformats.org/officeDocument/2006/relationships/tags" Target="../tags/tag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tags" Target="../tags/tag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image" Target="../media/image167.png"/><Relationship Id="rId7" Type="http://schemas.openxmlformats.org/officeDocument/2006/relationships/image" Target="../media/image166.png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2.png"/><Relationship Id="rId7" Type="http://schemas.openxmlformats.org/officeDocument/2006/relationships/image" Target="../media/image181.png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44107" y="1821132"/>
            <a:ext cx="5119467" cy="1325563"/>
          </a:xfrm>
        </p:spPr>
        <p:txBody>
          <a:bodyPr>
            <a:noAutofit/>
          </a:bodyPr>
          <a:lstStyle/>
          <a:p>
            <a:r>
              <a:rPr lang="en-US" altLang="zh-CN" sz="7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JFET</a:t>
            </a:r>
            <a:br>
              <a:rPr lang="en-US" altLang="zh-CN" sz="7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7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3B284F-9352-40F3-B47E-8088FD56D6AD}" type="datetime1">
              <a:rPr lang="zh-CN" altLang="en-US" smtClean="0"/>
            </a:fld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1F66D-3B74-4251-AD25-E3B8059348C8}" type="slidenum">
              <a:rPr lang="zh-CN" altLang="en-US" smtClean="0"/>
            </a:fld>
            <a:endParaRPr lang="en-US"/>
          </a:p>
        </p:txBody>
      </p:sp>
      <p:pic>
        <p:nvPicPr>
          <p:cNvPr id="12" name="Picture 2052" descr="8212n05_0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271" y="682086"/>
            <a:ext cx="7195458" cy="585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159488" y="210926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</a:rPr>
              <a:t>MOSFET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3B284F-9352-40F3-B47E-8088FD56D6AD}" type="datetime1">
              <a:rPr lang="zh-CN" altLang="en-US" smtClean="0"/>
            </a:fld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1F66D-3B74-4251-AD25-E3B8059348C8}" type="slidenum">
              <a:rPr lang="zh-CN" altLang="en-US" smtClean="0"/>
            </a:fld>
            <a:endParaRPr lang="en-US"/>
          </a:p>
        </p:txBody>
      </p:sp>
      <p:pic>
        <p:nvPicPr>
          <p:cNvPr id="15364" name="Picture 4" descr="http://www.ibiblio.org/kuphaldt/electricCircuits/Semi/03416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763" y="3239876"/>
            <a:ext cx="7571286" cy="32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488" y="210926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JFET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2736213" y="210926"/>
          <a:ext cx="5016868" cy="239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Photo Editor Photo" r:id="rId2" imgW="9772650" imgH="4667250" progId="">
                  <p:embed/>
                </p:oleObj>
              </mc:Choice>
              <mc:Fallback>
                <p:oleObj name="Photo Editor Photo" r:id="rId2" imgW="9772650" imgH="4667250" progId="">
                  <p:embed/>
                  <p:pic>
                    <p:nvPicPr>
                      <p:cNvPr id="0" name="图片 307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213" y="210926"/>
                        <a:ext cx="5016868" cy="2398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4745" y="0"/>
            <a:ext cx="4474029" cy="1149548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GaAs MESFET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0" y="2519894"/>
            <a:ext cx="5466348" cy="2938272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工艺简单 </a:t>
            </a:r>
            <a:r>
              <a:rPr lang="en-US" altLang="zh-CN" sz="2800" dirty="0"/>
              <a:t>(</a:t>
            </a:r>
            <a:r>
              <a:rPr lang="en-US" altLang="zh-CN" sz="2800" dirty="0" err="1"/>
              <a:t>TiW</a:t>
            </a:r>
            <a:r>
              <a:rPr lang="en-US" altLang="zh-CN" sz="2800" dirty="0"/>
              <a:t>_</a:t>
            </a:r>
            <a:r>
              <a:rPr lang="zh-CN" altLang="en-US" sz="2800" dirty="0"/>
              <a:t>半绝缘</a:t>
            </a:r>
            <a:r>
              <a:rPr lang="en-US" altLang="zh-CN" sz="2800" dirty="0"/>
              <a:t>GaAs</a:t>
            </a:r>
            <a:r>
              <a:rPr lang="zh-CN" altLang="en-US" sz="2800" dirty="0"/>
              <a:t>上</a:t>
            </a:r>
            <a:r>
              <a:rPr lang="en-US" altLang="zh-CN" sz="2800" dirty="0"/>
              <a:t>N</a:t>
            </a:r>
            <a:r>
              <a:rPr lang="zh-CN" altLang="en-US" sz="2800" dirty="0"/>
              <a:t>型</a:t>
            </a:r>
            <a:r>
              <a:rPr lang="en-US" altLang="zh-CN" sz="2800" dirty="0"/>
              <a:t>GaAs)</a:t>
            </a:r>
            <a:endParaRPr lang="en-US" altLang="zh-CN" sz="2800" dirty="0"/>
          </a:p>
          <a:p>
            <a:r>
              <a:rPr lang="zh-CN" altLang="en-US" sz="2800" dirty="0"/>
              <a:t>高电子迁移率、高饱和速度</a:t>
            </a:r>
            <a:endParaRPr lang="en-US" altLang="zh-CN" sz="2800" dirty="0"/>
          </a:p>
          <a:p>
            <a:r>
              <a:rPr lang="zh-CN" altLang="en-US" sz="2800" dirty="0"/>
              <a:t>低噪声</a:t>
            </a:r>
            <a:endParaRPr lang="en-US" altLang="zh-CN" sz="2800" dirty="0"/>
          </a:p>
          <a:p>
            <a:r>
              <a:rPr lang="zh-CN" altLang="en-US" sz="2800" dirty="0"/>
              <a:t>高频率</a:t>
            </a:r>
            <a:endParaRPr lang="en-US" altLang="zh-CN" sz="2800" dirty="0"/>
          </a:p>
          <a:p>
            <a:r>
              <a:rPr lang="zh-CN" altLang="en-US" sz="2800" dirty="0"/>
              <a:t>微波电路</a:t>
            </a:r>
            <a:endParaRPr lang="en-US" altLang="zh-CN" sz="2800" dirty="0"/>
          </a:p>
          <a:p>
            <a:r>
              <a:rPr lang="en-US" altLang="zh-CN" sz="2800" dirty="0"/>
              <a:t>1966</a:t>
            </a:r>
            <a:r>
              <a:rPr lang="zh-CN" altLang="en-US" sz="2800" dirty="0"/>
              <a:t>年实现、</a:t>
            </a:r>
            <a:r>
              <a:rPr lang="en-US" altLang="zh-CN" sz="2800" dirty="0"/>
              <a:t>1984</a:t>
            </a:r>
            <a:r>
              <a:rPr lang="zh-CN" altLang="en-US" sz="2800" dirty="0"/>
              <a:t>年商业化生产</a:t>
            </a:r>
            <a:endParaRPr lang="en-US" altLang="zh-CN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43" y="840240"/>
            <a:ext cx="6345322" cy="50684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792" y="275491"/>
            <a:ext cx="7640287" cy="4541437"/>
            <a:chOff x="602474" y="863320"/>
            <a:chExt cx="6722692" cy="302907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2474" y="863320"/>
              <a:ext cx="6722692" cy="3029075"/>
            </a:xfrm>
            <a:prstGeom prst="rect">
              <a:avLst/>
            </a:prstGeom>
          </p:spPr>
        </p:pic>
        <p:grpSp>
          <p:nvGrpSpPr>
            <p:cNvPr id="66" name="组合 65"/>
            <p:cNvGrpSpPr/>
            <p:nvPr/>
          </p:nvGrpSpPr>
          <p:grpSpPr>
            <a:xfrm>
              <a:off x="1286415" y="1916193"/>
              <a:ext cx="4175592" cy="719283"/>
              <a:chOff x="2517807" y="1916193"/>
              <a:chExt cx="4175592" cy="719283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2517807" y="1916193"/>
                <a:ext cx="4175592" cy="554078"/>
                <a:chOff x="2485895" y="1187447"/>
                <a:chExt cx="4181605" cy="554078"/>
              </a:xfrm>
            </p:grpSpPr>
            <p:grpSp>
              <p:nvGrpSpPr>
                <p:cNvPr id="45" name="组合 44"/>
                <p:cNvGrpSpPr/>
                <p:nvPr/>
              </p:nvGrpSpPr>
              <p:grpSpPr>
                <a:xfrm>
                  <a:off x="2622551" y="1187447"/>
                  <a:ext cx="4044949" cy="540639"/>
                  <a:chOff x="2622551" y="1187447"/>
                  <a:chExt cx="4044949" cy="540639"/>
                </a:xfrm>
              </p:grpSpPr>
              <p:cxnSp>
                <p:nvCxnSpPr>
                  <p:cNvPr id="47" name="直接连接符 46"/>
                  <p:cNvCxnSpPr/>
                  <p:nvPr/>
                </p:nvCxnSpPr>
                <p:spPr>
                  <a:xfrm>
                    <a:off x="3718157" y="1208402"/>
                    <a:ext cx="0" cy="478872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>
                    <a:off x="6667500" y="1194686"/>
                    <a:ext cx="0" cy="53340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箭头连接符 48"/>
                  <p:cNvCxnSpPr/>
                  <p:nvPr/>
                </p:nvCxnSpPr>
                <p:spPr>
                  <a:xfrm>
                    <a:off x="5509249" y="1341158"/>
                    <a:ext cx="1158251" cy="0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箭头连接符 49"/>
                  <p:cNvCxnSpPr/>
                  <p:nvPr/>
                </p:nvCxnSpPr>
                <p:spPr>
                  <a:xfrm flipH="1">
                    <a:off x="3737216" y="1341158"/>
                    <a:ext cx="974486" cy="0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箭头连接符 51"/>
                  <p:cNvCxnSpPr/>
                  <p:nvPr/>
                </p:nvCxnSpPr>
                <p:spPr>
                  <a:xfrm flipH="1" flipV="1">
                    <a:off x="2622551" y="1218562"/>
                    <a:ext cx="239" cy="122596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5009901" y="1187447"/>
                    <a:ext cx="314510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rgbClr val="FF0000"/>
                        </a:solidFill>
                      </a:rPr>
                      <a:t>L</a:t>
                    </a:r>
                    <a:endParaRPr lang="zh-CN" altLang="en-US" sz="24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46" name="文本框 45"/>
                <p:cNvSpPr txBox="1"/>
                <p:nvPr/>
              </p:nvSpPr>
              <p:spPr>
                <a:xfrm>
                  <a:off x="2485895" y="1279860"/>
                  <a:ext cx="332142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FF0000"/>
                      </a:solidFill>
                    </a:rPr>
                    <a:t>a</a:t>
                  </a:r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64" name="直接箭头连接符 63"/>
              <p:cNvCxnSpPr/>
              <p:nvPr/>
            </p:nvCxnSpPr>
            <p:spPr>
              <a:xfrm>
                <a:off x="2675100" y="2440404"/>
                <a:ext cx="12192" cy="19507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文本框 66"/>
          <p:cNvSpPr txBox="1"/>
          <p:nvPr/>
        </p:nvSpPr>
        <p:spPr>
          <a:xfrm>
            <a:off x="1214244" y="5075124"/>
            <a:ext cx="65758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sz="2400" dirty="0"/>
              <a:t>结构参数：沟道长度 </a:t>
            </a:r>
            <a:r>
              <a:rPr lang="en-US" altLang="zh-CN" sz="2400" dirty="0"/>
              <a:t>L</a:t>
            </a:r>
            <a:r>
              <a:rPr lang="zh-CN" altLang="en-US" sz="2400" dirty="0"/>
              <a:t>、沟道宽度</a:t>
            </a:r>
            <a:r>
              <a:rPr lang="en-US" altLang="zh-CN" sz="2400" dirty="0"/>
              <a:t>Z</a:t>
            </a:r>
            <a:r>
              <a:rPr lang="zh-CN" altLang="en-US" sz="2400" dirty="0"/>
              <a:t>、沟道深度</a:t>
            </a:r>
            <a:r>
              <a:rPr lang="en-US" altLang="zh-CN" sz="2400" dirty="0"/>
              <a:t>a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器件参数：沟道区的掺杂浓度（</a:t>
            </a:r>
            <a:r>
              <a:rPr lang="en-US" altLang="zh-CN" sz="2400" dirty="0"/>
              <a:t>~</a:t>
            </a:r>
            <a:r>
              <a:rPr lang="en-US" altLang="zh-CN" sz="2400" dirty="0">
                <a:sym typeface="Symbol" panose="05050102010706020507" pitchFamily="18" charset="2"/>
              </a:rPr>
              <a:t>10</a:t>
            </a:r>
            <a:r>
              <a:rPr lang="en-US" altLang="zh-CN" sz="2400" baseline="30000" dirty="0">
                <a:sym typeface="Symbol" panose="05050102010706020507" pitchFamily="18" charset="2"/>
              </a:rPr>
              <a:t>17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     </a:t>
            </a:r>
            <a:r>
              <a:rPr lang="zh-CN" altLang="en-US" sz="2400" dirty="0"/>
              <a:t>金属</a:t>
            </a:r>
            <a:r>
              <a:rPr lang="en-US" altLang="zh-CN" sz="2400" dirty="0"/>
              <a:t>—</a:t>
            </a:r>
            <a:r>
              <a:rPr lang="zh-CN" altLang="en-US" sz="2400" dirty="0"/>
              <a:t>半导体功函数差</a:t>
            </a:r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7965656" y="854174"/>
            <a:ext cx="4147044" cy="3962754"/>
            <a:chOff x="8242761" y="1215392"/>
            <a:chExt cx="3388407" cy="3019663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2761" y="1215392"/>
              <a:ext cx="3011654" cy="3019663"/>
            </a:xfrm>
            <a:prstGeom prst="rect">
              <a:avLst/>
            </a:prstGeom>
          </p:spPr>
        </p:pic>
        <p:cxnSp>
          <p:nvCxnSpPr>
            <p:cNvPr id="72" name="直接连接符 71"/>
            <p:cNvCxnSpPr/>
            <p:nvPr/>
          </p:nvCxnSpPr>
          <p:spPr>
            <a:xfrm>
              <a:off x="10863072" y="1935624"/>
              <a:ext cx="768096" cy="23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0527792" y="2661048"/>
              <a:ext cx="768096" cy="23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11009376" y="2146209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Z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直接箭头连接符 82"/>
            <p:cNvCxnSpPr/>
            <p:nvPr/>
          </p:nvCxnSpPr>
          <p:spPr>
            <a:xfrm flipH="1">
              <a:off x="10826496" y="1959500"/>
              <a:ext cx="391366" cy="70154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8600848" y="1482864"/>
          <a:ext cx="3087434" cy="1094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8" name="公式" r:id="rId1" imgW="33528000" imgH="11887200" progId="Equation.3">
                  <p:embed/>
                </p:oleObj>
              </mc:Choice>
              <mc:Fallback>
                <p:oleObj name="公式" r:id="rId1" imgW="33528000" imgH="11887200" progId="Equation.3">
                  <p:embed/>
                  <p:pic>
                    <p:nvPicPr>
                      <p:cNvPr id="0" name="图片 15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0848" y="1482864"/>
                        <a:ext cx="3087434" cy="1094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277558" y="4347358"/>
                <a:ext cx="993028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夹断电压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</a:rPr>
                  <a:t>P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，沟道夹断时耗尽层上的总电压。</a:t>
                </a:r>
                <a:endParaRPr lang="en-US" altLang="zh-CN" sz="2400" dirty="0"/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阈值电压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：当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时，沟道夹断，此时所对应的栅压即为阈值电压。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8" y="4347358"/>
                <a:ext cx="993028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1" t="-9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8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8773886" y="3251678"/>
          <a:ext cx="209232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" name="公式" r:id="rId4" imgW="19202400" imgH="10363200" progId="Equation.3">
                  <p:embed/>
                </p:oleObj>
              </mc:Choice>
              <mc:Fallback>
                <p:oleObj name="公式" r:id="rId4" imgW="19202400" imgH="10363200" progId="Equation.3">
                  <p:embed/>
                  <p:pic>
                    <p:nvPicPr>
                      <p:cNvPr id="0" name="图片 15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3886" y="3251678"/>
                        <a:ext cx="2092325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4268370" y="5921147"/>
          <a:ext cx="2681686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" name="公式" r:id="rId6" imgW="21031200" imgH="5791200" progId="Equation.3">
                  <p:embed/>
                </p:oleObj>
              </mc:Choice>
              <mc:Fallback>
                <p:oleObj name="公式" r:id="rId6" imgW="21031200" imgH="5791200" progId="Equation.3">
                  <p:embed/>
                  <p:pic>
                    <p:nvPicPr>
                      <p:cNvPr id="0" name="图片 15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370" y="5921147"/>
                        <a:ext cx="2681686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0" y="105221"/>
            <a:ext cx="8296275" cy="4532093"/>
            <a:chOff x="0" y="105221"/>
            <a:chExt cx="8296275" cy="4532093"/>
          </a:xfrm>
        </p:grpSpPr>
        <p:grpSp>
          <p:nvGrpSpPr>
            <p:cNvPr id="21" name="组合 20"/>
            <p:cNvGrpSpPr/>
            <p:nvPr/>
          </p:nvGrpSpPr>
          <p:grpSpPr>
            <a:xfrm>
              <a:off x="0" y="105221"/>
              <a:ext cx="8296275" cy="4532093"/>
              <a:chOff x="120232" y="4233661"/>
              <a:chExt cx="8296275" cy="4114745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20232" y="4233661"/>
                <a:ext cx="8296275" cy="4114745"/>
                <a:chOff x="277558" y="718512"/>
                <a:chExt cx="8296275" cy="3657600"/>
              </a:xfrm>
            </p:grpSpPr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7558" y="718512"/>
                  <a:ext cx="8296275" cy="3657600"/>
                </a:xfrm>
                <a:prstGeom prst="rect">
                  <a:avLst/>
                </a:prstGeom>
              </p:spPr>
            </p:pic>
            <p:sp>
              <p:nvSpPr>
                <p:cNvPr id="3" name="矩形 2"/>
                <p:cNvSpPr/>
                <p:nvPr/>
              </p:nvSpPr>
              <p:spPr>
                <a:xfrm>
                  <a:off x="2206752" y="1994842"/>
                  <a:ext cx="4425696" cy="5852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5" name="直接箭头连接符 4"/>
                <p:cNvCxnSpPr/>
                <p:nvPr/>
              </p:nvCxnSpPr>
              <p:spPr>
                <a:xfrm>
                  <a:off x="3523488" y="2007034"/>
                  <a:ext cx="0" cy="56388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/>
                <p:cNvCxnSpPr/>
                <p:nvPr/>
              </p:nvCxnSpPr>
              <p:spPr>
                <a:xfrm flipH="1">
                  <a:off x="6764332" y="1994842"/>
                  <a:ext cx="2" cy="923865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" name="文本框 17"/>
                    <p:cNvSpPr txBox="1"/>
                    <p:nvPr/>
                  </p:nvSpPr>
                  <p:spPr>
                    <a:xfrm>
                      <a:off x="6764332" y="2316479"/>
                      <a:ext cx="3714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>
                <p:sp>
                  <p:nvSpPr>
                    <p:cNvPr id="18" name="文本框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64332" y="2316479"/>
                      <a:ext cx="371448" cy="369332"/>
                    </a:xfrm>
                    <a:prstGeom prst="rect">
                      <a:avLst/>
                    </a:prstGeom>
                    <a:blipFill rotWithShape="1">
                      <a:blip r:embed="rId9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" name="文本框 5"/>
                    <p:cNvSpPr txBox="1"/>
                    <p:nvPr/>
                  </p:nvSpPr>
                  <p:spPr>
                    <a:xfrm>
                      <a:off x="3779520" y="2639912"/>
                      <a:ext cx="59471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ℎ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>
                <p:sp>
                  <p:nvSpPr>
                    <p:cNvPr id="6" name="文本框 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9520" y="2639912"/>
                      <a:ext cx="594715" cy="276999"/>
                    </a:xfrm>
                    <a:prstGeom prst="rect">
                      <a:avLst/>
                    </a:prstGeom>
                    <a:blipFill rotWithShape="1">
                      <a:blip r:embed="rId10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直接箭头连接符 7"/>
                <p:cNvCxnSpPr/>
                <p:nvPr/>
              </p:nvCxnSpPr>
              <p:spPr>
                <a:xfrm>
                  <a:off x="3523488" y="2594574"/>
                  <a:ext cx="0" cy="33864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文本框 19"/>
              <p:cNvSpPr txBox="1"/>
              <p:nvPr/>
            </p:nvSpPr>
            <p:spPr>
              <a:xfrm>
                <a:off x="5013716" y="4546770"/>
                <a:ext cx="88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</a:rPr>
                  <a:t>GS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&lt;0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342959" y="1854412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h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45170" y="139073"/>
                <a:ext cx="11337208" cy="1565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Consider n-channel thickness of a </a:t>
                </a:r>
                <a:r>
                  <a:rPr lang="en-US" altLang="zh-CN" sz="2400" dirty="0" err="1"/>
                  <a:t>GaAs</a:t>
                </a:r>
                <a:r>
                  <a:rPr lang="en-US" altLang="zh-CN" sz="2400" dirty="0"/>
                  <a:t> MESFET at T=300 K with a gold </a:t>
                </a:r>
                <a:r>
                  <a:rPr lang="en-US" altLang="zh-CN" sz="2400" dirty="0" err="1"/>
                  <a:t>Schottky</a:t>
                </a:r>
                <a:r>
                  <a:rPr lang="en-US" altLang="zh-CN" sz="2400" dirty="0"/>
                  <a:t> barrier contact. Assume the barrier height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89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sz="2400" dirty="0"/>
                  <a:t>. The n-channel doping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design</m:t>
                    </m:r>
                    <m: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channel</m:t>
                    </m:r>
                    <m: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thickness</m:t>
                    </m:r>
                    <m: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such</m:t>
                    </m:r>
                    <m: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that</m:t>
                    </m:r>
                    <m:r>
                      <a:rPr lang="en-US" altLang="zh-CN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70" y="139073"/>
                <a:ext cx="11337208" cy="1565275"/>
              </a:xfrm>
              <a:prstGeom prst="rect">
                <a:avLst/>
              </a:prstGeom>
              <a:blipFill rotWithShape="1">
                <a:blip r:embed="rId1"/>
                <a:stretch>
                  <a:fillRect t="-1" r="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01050" y="1099876"/>
                <a:ext cx="6776114" cy="34855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altLang="zh-CN" sz="2800" dirty="0"/>
                  <a:t>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800" dirty="0"/>
                  <a:t>=0.026ln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</m:t>
                            </m:r>
                          </m:sup>
                        </m:sSup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800" dirty="0"/>
                  <a:t>=0.141 V</a:t>
                </a:r>
                <a:endParaRPr lang="en-US" altLang="zh-CN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89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141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749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altLang="zh-CN" sz="28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8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2800" dirty="0"/>
                  <a:t>=0.749-0.25=0.499</a:t>
                </a:r>
                <a:endParaRPr lang="en-US" altLang="zh-CN" sz="2800" dirty="0"/>
              </a:p>
              <a:p>
                <a:endParaRPr lang="zh-CN" altLang="en-US" sz="28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0" y="1099876"/>
                <a:ext cx="6776114" cy="3485515"/>
              </a:xfrm>
              <a:prstGeom prst="rect">
                <a:avLst/>
              </a:prstGeom>
              <a:blipFill rotWithShape="1">
                <a:blip r:embed="rId2"/>
                <a:stretch>
                  <a:fillRect l="-1" t="-2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45119" y="4585225"/>
                <a:ext cx="8978933" cy="864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13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854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499</m:t>
                            </m:r>
                          </m:e>
                        </m:d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/>
                  <a:t>=0.601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9" y="4585225"/>
                <a:ext cx="8978933" cy="864404"/>
              </a:xfrm>
              <a:prstGeom prst="rect">
                <a:avLst/>
              </a:prstGeom>
              <a:blipFill rotWithShape="1">
                <a:blip r:embed="rId3"/>
                <a:stretch>
                  <a:fillRect l="-7" t="-61" b="-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1271" y="5968186"/>
                <a:ext cx="4288790" cy="44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𝑏𝑖</m:t>
                          </m:r>
                        </m:sub>
                      </m:sSub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增强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型。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71" y="5968186"/>
                <a:ext cx="4288790" cy="446405"/>
              </a:xfrm>
              <a:prstGeom prst="rect">
                <a:avLst/>
              </a:prstGeom>
              <a:blipFill rotWithShape="1">
                <a:blip r:embed="rId4"/>
                <a:stretch>
                  <a:fillRect l="-6" t="-102" r="6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350" y="1323340"/>
            <a:ext cx="3675380" cy="303911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10563860" y="2502535"/>
            <a:ext cx="0" cy="191770"/>
          </a:xfrm>
          <a:prstGeom prst="straightConnector1">
            <a:avLst/>
          </a:prstGeom>
          <a:ln w="1270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0690860" y="2766060"/>
                <a:ext cx="737870" cy="3987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000" i="1">
                  <a:solidFill>
                    <a:srgbClr val="FF0000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0860" y="2766060"/>
                <a:ext cx="737870" cy="3987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H="1" flipV="1">
            <a:off x="10627360" y="2598420"/>
            <a:ext cx="271145" cy="239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51485" y="2334126"/>
            <a:ext cx="6663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</a:rPr>
              <a:t>MESFET    I-V</a:t>
            </a:r>
            <a:r>
              <a:rPr lang="zh-CN" altLang="en-US" sz="5400" b="1" dirty="0">
                <a:solidFill>
                  <a:srgbClr val="FF0000"/>
                </a:solidFill>
              </a:rPr>
              <a:t>特性分析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341" y="438999"/>
            <a:ext cx="8438095" cy="20034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41" y="2806459"/>
            <a:ext cx="8352381" cy="14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341" y="4453198"/>
            <a:ext cx="8361905" cy="20857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3871188" y="4063800"/>
          <a:ext cx="4111197" cy="99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" name="公式" r:id="rId1" imgW="49072800" imgH="11887200" progId="Equation.3">
                  <p:embed/>
                </p:oleObj>
              </mc:Choice>
              <mc:Fallback>
                <p:oleObj name="公式" r:id="rId1" imgW="49072800" imgH="11887200" progId="Equation.3">
                  <p:embed/>
                  <p:pic>
                    <p:nvPicPr>
                      <p:cNvPr id="0" name="图片 23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1188" y="4063800"/>
                        <a:ext cx="4111197" cy="995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1085088" y="5230368"/>
                <a:ext cx="72807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漏端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饱和电压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CN" sz="2400" b="1" baseline="-25000" dirty="0">
                    <a:solidFill>
                      <a:srgbClr val="FF0000"/>
                    </a:solidFill>
                  </a:rPr>
                  <a:t>DS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(sat)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时所对应的漏源电压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088" y="5230368"/>
                <a:ext cx="728071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7" t="-110" r="4" b="-2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8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571115" y="5862955"/>
          <a:ext cx="7637780" cy="832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" name="公式" r:id="rId4" imgW="2133600" imgH="228600" progId="Equation.3">
                  <p:embed/>
                </p:oleObj>
              </mc:Choice>
              <mc:Fallback>
                <p:oleObj name="公式" r:id="rId4" imgW="2133600" imgH="228600" progId="Equation.3">
                  <p:embed/>
                  <p:pic>
                    <p:nvPicPr>
                      <p:cNvPr id="0" name="图片 23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115" y="5862955"/>
                        <a:ext cx="7637780" cy="832485"/>
                      </a:xfrm>
                      <a:prstGeom prst="rect">
                        <a:avLst/>
                      </a:prstGeom>
                      <a:solidFill>
                        <a:srgbClr val="FF0000">
                          <a:alpha val="31000"/>
                        </a:srgb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704278" y="0"/>
            <a:ext cx="8296275" cy="4014217"/>
            <a:chOff x="704278" y="0"/>
            <a:chExt cx="8296275" cy="40142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278" y="356617"/>
              <a:ext cx="8296275" cy="36576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4269797" y="1"/>
              <a:ext cx="889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V</a:t>
              </a:r>
              <a:r>
                <a:rPr lang="en-US" altLang="zh-CN" sz="2400" baseline="-25000" dirty="0">
                  <a:solidFill>
                    <a:srgbClr val="FF0000"/>
                  </a:solidFill>
                </a:rPr>
                <a:t>GS</a:t>
              </a:r>
              <a:r>
                <a:rPr lang="en-US" altLang="zh-CN" sz="2400" dirty="0">
                  <a:solidFill>
                    <a:srgbClr val="FF0000"/>
                  </a:solidFill>
                </a:rPr>
                <a:t>&lt;0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421429" y="0"/>
              <a:ext cx="889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V</a:t>
              </a:r>
              <a:r>
                <a:rPr lang="en-US" altLang="zh-CN" sz="2400" baseline="-25000" dirty="0">
                  <a:solidFill>
                    <a:srgbClr val="FF0000"/>
                  </a:solidFill>
                </a:rPr>
                <a:t>DS</a:t>
              </a:r>
              <a:r>
                <a:rPr lang="en-US" altLang="zh-CN" sz="2400" dirty="0">
                  <a:solidFill>
                    <a:srgbClr val="FF0000"/>
                  </a:solidFill>
                </a:rPr>
                <a:t>&gt;0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1377" y="1624150"/>
              <a:ext cx="4286250" cy="638175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>
            <a:xfrm>
              <a:off x="5693664" y="1574567"/>
              <a:ext cx="0" cy="56388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5776411" y="1624150"/>
              <a:ext cx="671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h(y)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3096768" y="2365248"/>
              <a:ext cx="386486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3096768" y="1889760"/>
              <a:ext cx="0" cy="4754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6961632" y="2185417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632" y="2185417"/>
                  <a:ext cx="186718" cy="276999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2910050" y="1716482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50" y="1716482"/>
                  <a:ext cx="186718" cy="276999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910050" y="2294513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050" y="2294513"/>
                  <a:ext cx="186718" cy="276999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接连接符 19"/>
          <p:cNvCxnSpPr/>
          <p:nvPr/>
        </p:nvCxnSpPr>
        <p:spPr>
          <a:xfrm>
            <a:off x="5926786" y="4852416"/>
            <a:ext cx="19396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8158713" y="4825540"/>
                <a:ext cx="9331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713" y="4825540"/>
                <a:ext cx="933141" cy="492443"/>
              </a:xfrm>
              <a:prstGeom prst="rect">
                <a:avLst/>
              </a:prstGeom>
              <a:blipFill rotWithShape="1">
                <a:blip r:embed="rId11"/>
                <a:stretch>
                  <a:fillRect l="-25" t="-36" r="-6813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9542" y="436545"/>
            <a:ext cx="6875145" cy="642145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8B0A2ED-56C3-41C7-9288-CFFC38D60050}" type="slidenum">
              <a:rPr lang="zh-CN" altLang="en-US"/>
            </a:fld>
            <a:endParaRPr lang="en-US" altLang="zh-CN"/>
          </a:p>
        </p:txBody>
      </p:sp>
      <p:grpSp>
        <p:nvGrpSpPr>
          <p:cNvPr id="2" name="组合 1"/>
          <p:cNvGrpSpPr/>
          <p:nvPr/>
        </p:nvGrpSpPr>
        <p:grpSpPr>
          <a:xfrm>
            <a:off x="704045" y="448538"/>
            <a:ext cx="5663884" cy="6219597"/>
            <a:chOff x="2790208" y="-136525"/>
            <a:chExt cx="6696075" cy="6858000"/>
          </a:xfrm>
        </p:grpSpPr>
        <p:pic>
          <p:nvPicPr>
            <p:cNvPr id="10243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208" y="-136525"/>
              <a:ext cx="6696075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直接箭头连接符 2"/>
            <p:cNvCxnSpPr/>
            <p:nvPr/>
          </p:nvCxnSpPr>
          <p:spPr>
            <a:xfrm flipV="1">
              <a:off x="4314654" y="4385835"/>
              <a:ext cx="569447" cy="6190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3355128" y="5114070"/>
              <a:ext cx="17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B0F0"/>
                  </a:solidFill>
                </a:rPr>
                <a:t>肖特基势垒</a:t>
              </a:r>
              <a:endParaRPr lang="zh-CN" altLang="en-US" sz="2400" b="1" dirty="0">
                <a:solidFill>
                  <a:srgbClr val="00B0F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064099" y="3061642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B0F0"/>
                  </a:solidFill>
                </a:rPr>
                <a:t>内建电势</a:t>
              </a:r>
              <a:endParaRPr lang="zh-CN" altLang="en-US" sz="2400" b="1" dirty="0">
                <a:solidFill>
                  <a:srgbClr val="00B0F0"/>
                </a:solidFill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>
              <a:off x="8256065" y="3523307"/>
              <a:ext cx="417046" cy="5057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04" y="385160"/>
            <a:ext cx="4701758" cy="6034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爆炸形 1 9"/>
          <p:cNvSpPr/>
          <p:nvPr/>
        </p:nvSpPr>
        <p:spPr>
          <a:xfrm>
            <a:off x="6663326" y="126610"/>
            <a:ext cx="56271" cy="6668086"/>
          </a:xfrm>
          <a:prstGeom prst="irregularSeal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" y="1333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金半接触</a:t>
            </a:r>
            <a:endParaRPr lang="zh-CN" altLang="en-US"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97489" y="1238091"/>
            <a:ext cx="10972800" cy="403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buClr>
                <a:srgbClr val="000066"/>
              </a:buClr>
              <a:buFontTx/>
              <a:buNone/>
            </a:pPr>
            <a:r>
              <a:rPr lang="en-US" altLang="zh-CN" sz="2880" b="1" dirty="0">
                <a:latin typeface="宋体" panose="02010600030101010101" pitchFamily="2" charset="-122"/>
              </a:rPr>
              <a:t>1</a:t>
            </a:r>
            <a:r>
              <a:rPr lang="zh-CN" altLang="zh-CN" sz="2880" b="1" dirty="0">
                <a:latin typeface="宋体" panose="02010600030101010101" pitchFamily="2" charset="-122"/>
              </a:rPr>
              <a:t>、沟道内杂质分布均匀：无内建电场，载流子分布均匀，无扩散运动。</a:t>
            </a:r>
            <a:endParaRPr lang="zh-CN" altLang="zh-CN" sz="2880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buClr>
                <a:srgbClr val="000066"/>
              </a:buClr>
              <a:buFontTx/>
              <a:buNone/>
            </a:pPr>
            <a:r>
              <a:rPr lang="en-US" altLang="zh-CN" sz="2880" b="1" dirty="0">
                <a:latin typeface="宋体" panose="02010600030101010101" pitchFamily="2" charset="-122"/>
              </a:rPr>
              <a:t>2</a:t>
            </a:r>
            <a:r>
              <a:rPr lang="zh-CN" altLang="zh-CN" sz="2880" b="1" dirty="0">
                <a:latin typeface="宋体" panose="02010600030101010101" pitchFamily="2" charset="-122"/>
              </a:rPr>
              <a:t>、沟道内载流子迁移率为常数；</a:t>
            </a:r>
            <a:endParaRPr lang="zh-CN" altLang="zh-CN" sz="2880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buClr>
                <a:srgbClr val="000066"/>
              </a:buClr>
              <a:buFontTx/>
              <a:buNone/>
            </a:pPr>
            <a:r>
              <a:rPr lang="en-US" altLang="zh-CN" sz="2880" b="1" dirty="0">
                <a:latin typeface="宋体" panose="02010600030101010101" pitchFamily="2" charset="-122"/>
              </a:rPr>
              <a:t>3</a:t>
            </a:r>
            <a:r>
              <a:rPr lang="zh-CN" altLang="zh-CN" sz="2880" b="1" dirty="0">
                <a:latin typeface="宋体" panose="02010600030101010101" pitchFamily="2" charset="-122"/>
              </a:rPr>
              <a:t>、忽略有源区以外源、漏区以及接触上的电压降，沟道长度为L；</a:t>
            </a:r>
            <a:endParaRPr lang="zh-CN" altLang="zh-CN" sz="2880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buClr>
                <a:srgbClr val="000066"/>
              </a:buClr>
              <a:buFontTx/>
              <a:buNone/>
            </a:pPr>
            <a:r>
              <a:rPr lang="en-US" altLang="zh-CN" sz="2880" b="1" dirty="0">
                <a:latin typeface="宋体" panose="02010600030101010101" pitchFamily="2" charset="-122"/>
              </a:rPr>
              <a:t>4</a:t>
            </a:r>
            <a:r>
              <a:rPr lang="zh-CN" altLang="zh-CN" sz="2880" b="1" dirty="0">
                <a:latin typeface="宋体" panose="02010600030101010101" pitchFamily="2" charset="-122"/>
              </a:rPr>
              <a:t>、缓变沟道近似，即空间电荷区内电场沿</a:t>
            </a:r>
            <a:r>
              <a:rPr lang="en-US" altLang="zh-CN" sz="2880" b="1" dirty="0">
                <a:latin typeface="宋体" panose="02010600030101010101" pitchFamily="2" charset="-122"/>
              </a:rPr>
              <a:t>x</a:t>
            </a:r>
            <a:r>
              <a:rPr lang="zh-CN" altLang="zh-CN" sz="2880" b="1" dirty="0">
                <a:latin typeface="宋体" panose="02010600030101010101" pitchFamily="2" charset="-122"/>
              </a:rPr>
              <a:t>方向，而中性沟道内的电场只有</a:t>
            </a:r>
            <a:r>
              <a:rPr lang="en-US" altLang="zh-CN" sz="2880" b="1" dirty="0">
                <a:latin typeface="宋体" panose="02010600030101010101" pitchFamily="2" charset="-122"/>
              </a:rPr>
              <a:t>y</a:t>
            </a:r>
            <a:r>
              <a:rPr lang="zh-CN" altLang="zh-CN" sz="2880" b="1" dirty="0">
                <a:latin typeface="宋体" panose="02010600030101010101" pitchFamily="2" charset="-122"/>
              </a:rPr>
              <a:t>方向上的分量：二维问题化为一维问题。</a:t>
            </a:r>
            <a:endParaRPr lang="zh-CN" altLang="zh-CN" sz="2880" b="1" dirty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30000"/>
              </a:lnSpc>
              <a:buClr>
                <a:srgbClr val="000066"/>
              </a:buClr>
              <a:buFontTx/>
              <a:buNone/>
            </a:pPr>
            <a:endParaRPr lang="zh-CN" altLang="zh-CN" sz="2880" b="1" dirty="0">
              <a:latin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5488" y="21656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缓变沟道近似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10">
                <a:hlinkClick r:id="" action="ppaction://ole?verb=1"/>
              </p:cNvPr>
              <p:cNvSpPr txBox="1"/>
              <p:nvPr/>
            </p:nvSpPr>
            <p:spPr bwMode="auto">
              <a:xfrm>
                <a:off x="1695676" y="95925"/>
                <a:ext cx="3143250" cy="6111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Object 10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5676" y="95925"/>
                <a:ext cx="3143250" cy="611188"/>
              </a:xfrm>
              <a:prstGeom prst="rect">
                <a:avLst/>
              </a:prstGeom>
              <a:blipFill rotWithShape="1">
                <a:blip r:embed="rId1"/>
                <a:stretch>
                  <a:fillRect l="-7" t="-7" r="7" b="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13">
                <a:hlinkClick r:id="" action="ppaction://ole?verb=1"/>
              </p:cNvPr>
              <p:cNvSpPr txBox="1"/>
              <p:nvPr/>
            </p:nvSpPr>
            <p:spPr bwMode="auto">
              <a:xfrm>
                <a:off x="7594072" y="2384711"/>
                <a:ext cx="2697162" cy="100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𝑑𝑉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ℎ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𝑑ℎ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Object 13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4072" y="2384711"/>
                <a:ext cx="2697162" cy="1006475"/>
              </a:xfrm>
              <a:prstGeom prst="rect">
                <a:avLst/>
              </a:prstGeom>
              <a:blipFill rotWithShape="1">
                <a:blip r:embed="rId2"/>
                <a:stretch>
                  <a:fillRect l="-4" t="-28" r="16" b="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14">
                <a:hlinkClick r:id="" action="ppaction://ole?verb=1"/>
              </p:cNvPr>
              <p:cNvSpPr txBox="1"/>
              <p:nvPr/>
            </p:nvSpPr>
            <p:spPr bwMode="auto">
              <a:xfrm>
                <a:off x="429072" y="3365129"/>
                <a:ext cx="5562153" cy="1749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</m:d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ℎ𝑑ℎ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Object 14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9072" y="3365129"/>
                <a:ext cx="5562153" cy="1749952"/>
              </a:xfrm>
              <a:prstGeom prst="rect">
                <a:avLst/>
              </a:prstGeom>
              <a:blipFill rotWithShape="1">
                <a:blip r:embed="rId3"/>
                <a:stretch>
                  <a:fillRect l="-8" t="-15" b="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1862" y="103886"/>
            <a:ext cx="1547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迁移率是常数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82298" y="818333"/>
            <a:ext cx="5766796" cy="961098"/>
            <a:chOff x="9053931" y="1075126"/>
            <a:chExt cx="5527643" cy="8005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Object 11">
                  <a:hlinkClick r:id="" action="ppaction://ole?verb=1"/>
                </p:cNvPr>
                <p:cNvSpPr txBox="1"/>
                <p:nvPr/>
              </p:nvSpPr>
              <p:spPr bwMode="auto">
                <a:xfrm>
                  <a:off x="10113964" y="1075126"/>
                  <a:ext cx="4467610" cy="8005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𝑑𝑉</m:t>
                                </m:r>
                              </m:num>
                              <m:den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ℎ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3" name="Object 11">
                  <a:hlinkClick r:id="" action="ppaction://ole?verb=1"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13964" y="1075126"/>
                  <a:ext cx="4467610" cy="800523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/>
            <p:cNvSpPr txBox="1"/>
            <p:nvPr/>
          </p:nvSpPr>
          <p:spPr>
            <a:xfrm>
              <a:off x="9053931" y="127601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则</a:t>
              </a:r>
              <a:endParaRPr lang="zh-CN" altLang="en-US" sz="24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8093" y="1909118"/>
            <a:ext cx="5351304" cy="630238"/>
            <a:chOff x="2812589" y="2133099"/>
            <a:chExt cx="4841678" cy="6302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Object 12">
                  <a:hlinkClick r:id="" action="ppaction://ole?verb=1"/>
                </p:cNvPr>
                <p:cNvSpPr txBox="1"/>
                <p:nvPr/>
              </p:nvSpPr>
              <p:spPr bwMode="auto">
                <a:xfrm>
                  <a:off x="3770475" y="2133099"/>
                  <a:ext cx="3883792" cy="630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ℎ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4" name="Object 12">
                  <a:hlinkClick r:id="" action="ppaction://ole?verb=1"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70475" y="2133099"/>
                  <a:ext cx="3883792" cy="630238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/>
            <p:cNvSpPr txBox="1"/>
            <p:nvPr/>
          </p:nvSpPr>
          <p:spPr>
            <a:xfrm>
              <a:off x="2812589" y="217308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所以</a:t>
              </a:r>
              <a:endParaRPr lang="zh-CN" altLang="en-US" sz="2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7">
                <a:hlinkClick r:id="" action="ppaction://ole?verb=1"/>
              </p:cNvPr>
              <p:cNvSpPr txBox="1"/>
              <p:nvPr/>
            </p:nvSpPr>
            <p:spPr bwMode="auto">
              <a:xfrm>
                <a:off x="7270082" y="50498"/>
                <a:ext cx="4614080" cy="12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ℎ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Object 7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70082" y="50498"/>
                <a:ext cx="4614080" cy="1223875"/>
              </a:xfrm>
              <a:prstGeom prst="rect">
                <a:avLst/>
              </a:prstGeom>
              <a:blipFill rotWithShape="1">
                <a:blip r:embed="rId6"/>
                <a:stretch>
                  <a:fillRect l="-13" t="-27" r="3" b="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7">
                <a:hlinkClick r:id="" action="ppaction://ole?verb=1"/>
              </p:cNvPr>
              <p:cNvSpPr txBox="1"/>
              <p:nvPr/>
            </p:nvSpPr>
            <p:spPr bwMode="auto">
              <a:xfrm>
                <a:off x="6491543" y="1400588"/>
                <a:ext cx="5219186" cy="919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ℎ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𝑏𝑖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Object 7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91543" y="1400588"/>
                <a:ext cx="5219186" cy="919162"/>
              </a:xfrm>
              <a:prstGeom prst="rect">
                <a:avLst/>
              </a:prstGeom>
              <a:blipFill rotWithShape="1">
                <a:blip r:embed="rId7"/>
                <a:stretch>
                  <a:fillRect l="-11" t="-45" r="1" b="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835793" y="5125809"/>
                <a:ext cx="6372225" cy="1022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93" y="5125809"/>
                <a:ext cx="6372225" cy="1022985"/>
              </a:xfrm>
              <a:prstGeom prst="rect">
                <a:avLst/>
              </a:prstGeom>
              <a:blipFill rotWithShape="1">
                <a:blip r:embed="rId8"/>
                <a:stretch>
                  <a:fillRect l="-2" t="-9" r="2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云形 31"/>
          <p:cNvSpPr/>
          <p:nvPr/>
        </p:nvSpPr>
        <p:spPr>
          <a:xfrm>
            <a:off x="6096000" y="103886"/>
            <a:ext cx="45719" cy="30259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标注: 十字箭头 32"/>
          <p:cNvSpPr/>
          <p:nvPr/>
        </p:nvSpPr>
        <p:spPr>
          <a:xfrm>
            <a:off x="260377" y="3171867"/>
            <a:ext cx="11869456" cy="45719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5194300" y="3779520"/>
                <a:ext cx="4585970" cy="1336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</m:d>
                        </m:e>
                      </m:nary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ℎ𝑑ℎ</m:t>
                      </m:r>
                    </m:oMath>
                  </m:oMathPara>
                </a14:m>
                <a:br>
                  <a:rPr lang="zh-CN" alt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sz="2400" dirty="0"/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300" y="3779520"/>
                <a:ext cx="4585970" cy="13366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15">
                <a:hlinkClick r:id="" action="ppaction://ole?verb=1"/>
              </p:cNvPr>
              <p:cNvSpPr txBox="1"/>
              <p:nvPr/>
            </p:nvSpPr>
            <p:spPr bwMode="auto">
              <a:xfrm>
                <a:off x="976313" y="147638"/>
                <a:ext cx="3636962" cy="124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Object 15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6313" y="147638"/>
                <a:ext cx="3636962" cy="1244600"/>
              </a:xfrm>
              <a:prstGeom prst="rect">
                <a:avLst/>
              </a:prstGeom>
              <a:blipFill rotWithShape="1">
                <a:blip r:embed="rId1"/>
                <a:stretch>
                  <a:fillRect l="-9" t="-26" b="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16">
                <a:hlinkClick r:id="" action="ppaction://ole?verb=1"/>
              </p:cNvPr>
              <p:cNvSpPr txBox="1"/>
              <p:nvPr/>
            </p:nvSpPr>
            <p:spPr bwMode="auto">
              <a:xfrm>
                <a:off x="4857750" y="86085"/>
                <a:ext cx="4525963" cy="122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𝑏𝑖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Object 16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7750" y="86085"/>
                <a:ext cx="4525963" cy="1225550"/>
              </a:xfrm>
              <a:prstGeom prst="rect">
                <a:avLst/>
              </a:prstGeom>
              <a:blipFill rotWithShape="1">
                <a:blip r:embed="rId2"/>
                <a:stretch>
                  <a:fillRect t="-29" r="7" b="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17">
                <a:hlinkClick r:id="" action="ppaction://ole?verb=1"/>
              </p:cNvPr>
              <p:cNvSpPr txBox="1"/>
              <p:nvPr/>
            </p:nvSpPr>
            <p:spPr bwMode="auto">
              <a:xfrm>
                <a:off x="924718" y="3144838"/>
                <a:ext cx="10342563" cy="1635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𝐷𝑆</m:t>
                                          </m:r>
                                        </m:sub>
                                      </m:sSub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𝐺𝑆</m:t>
                                          </m:r>
                                        </m:sub>
                                      </m:sSub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𝐺𝑆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Object 17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4718" y="3144838"/>
                <a:ext cx="10342563" cy="1635125"/>
              </a:xfrm>
              <a:prstGeom prst="rect">
                <a:avLst/>
              </a:prstGeom>
              <a:blipFill rotWithShape="1">
                <a:blip r:embed="rId3"/>
                <a:stretch>
                  <a:fillRect l="-2" t="-19" r="5" b="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18">
                <a:hlinkClick r:id="" action="ppaction://ole?verb=1"/>
              </p:cNvPr>
              <p:cNvSpPr txBox="1"/>
              <p:nvPr/>
            </p:nvSpPr>
            <p:spPr bwMode="auto">
              <a:xfrm>
                <a:off x="1326647" y="5183187"/>
                <a:ext cx="2897188" cy="1173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Object 18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6647" y="5183187"/>
                <a:ext cx="2897188" cy="1173163"/>
              </a:xfrm>
              <a:prstGeom prst="rect">
                <a:avLst/>
              </a:prstGeom>
              <a:blipFill rotWithShape="1">
                <a:blip r:embed="rId4"/>
                <a:stretch>
                  <a:fillRect l="-5" t="-27" r="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19">
                <a:hlinkClick r:id="" action="ppaction://ole?verb=1"/>
              </p:cNvPr>
              <p:cNvSpPr txBox="1"/>
              <p:nvPr/>
            </p:nvSpPr>
            <p:spPr bwMode="auto">
              <a:xfrm>
                <a:off x="4775200" y="5191124"/>
                <a:ext cx="2082800" cy="1157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Object 19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5200" y="5191124"/>
                <a:ext cx="2082800" cy="1157287"/>
              </a:xfrm>
              <a:prstGeom prst="rect">
                <a:avLst/>
              </a:prstGeom>
              <a:blipFill rotWithShape="1">
                <a:blip r:embed="rId5"/>
                <a:stretch>
                  <a:fillRect t="-55" b="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14">
                <a:hlinkClick r:id="" action="ppaction://ole?verb=1"/>
              </p:cNvPr>
              <p:cNvSpPr txBox="1"/>
              <p:nvPr/>
            </p:nvSpPr>
            <p:spPr bwMode="auto">
              <a:xfrm>
                <a:off x="889000" y="1712913"/>
                <a:ext cx="6769100" cy="1111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Object 14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9000" y="1712913"/>
                <a:ext cx="6769100" cy="1111250"/>
              </a:xfrm>
              <a:prstGeom prst="rect">
                <a:avLst/>
              </a:prstGeom>
              <a:blipFill rotWithShape="1">
                <a:blip r:embed="rId6"/>
                <a:stretch>
                  <a:fillRect t="-29" b="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8270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线性区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20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241253" y="5523468"/>
          <a:ext cx="8530393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" name="公式" r:id="rId1" imgW="103632000" imgH="14020800" progId="Equation.3">
                  <p:embed/>
                </p:oleObj>
              </mc:Choice>
              <mc:Fallback>
                <p:oleObj name="公式" r:id="rId1" imgW="103632000" imgH="14020800" progId="Equation.3">
                  <p:embed/>
                  <p:pic>
                    <p:nvPicPr>
                      <p:cNvPr id="0" name="图片 57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253" y="5523468"/>
                        <a:ext cx="8530393" cy="115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875774" y="2599487"/>
          <a:ext cx="9785350" cy="2490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6" name="公式" r:id="rId3" imgW="113690400" imgH="24993600" progId="Equation.3">
                  <p:embed/>
                </p:oleObj>
              </mc:Choice>
              <mc:Fallback>
                <p:oleObj name="公式" r:id="rId3" imgW="113690400" imgH="24993600" progId="Equation.3">
                  <p:embed/>
                  <p:pic>
                    <p:nvPicPr>
                      <p:cNvPr id="0" name="图片 57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5774" y="2599487"/>
                        <a:ext cx="9785350" cy="2490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363429" y="895480"/>
            <a:ext cx="8175531" cy="1636318"/>
            <a:chOff x="3253189" y="368633"/>
            <a:chExt cx="8175531" cy="1636318"/>
          </a:xfrm>
        </p:grpSpPr>
        <p:graphicFrame>
          <p:nvGraphicFramePr>
            <p:cNvPr id="9" name="Object 17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3253189" y="368633"/>
            <a:ext cx="8175531" cy="1292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7" name="公式" r:id="rId5" imgW="88696800" imgH="14020800" progId="Equation.3">
                    <p:embed/>
                  </p:oleObj>
                </mc:Choice>
                <mc:Fallback>
                  <p:oleObj name="公式" r:id="rId5" imgW="88696800" imgH="14020800" progId="Equation.3">
                    <p:embed/>
                    <p:pic>
                      <p:nvPicPr>
                        <p:cNvPr id="0" name="图片 57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3189" y="368633"/>
                          <a:ext cx="8175531" cy="1292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/>
            <p:nvPr/>
          </p:nvCxnSpPr>
          <p:spPr>
            <a:xfrm>
              <a:off x="5705856" y="1613920"/>
              <a:ext cx="270662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下箭头 12"/>
            <p:cNvSpPr/>
            <p:nvPr/>
          </p:nvSpPr>
          <p:spPr>
            <a:xfrm>
              <a:off x="7034784" y="1700151"/>
              <a:ext cx="304800" cy="304800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016125" y="0"/>
          <a:ext cx="28638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" name="公式" r:id="rId7" imgW="25603200" imgH="5486400" progId="Equation.3">
                  <p:embed/>
                </p:oleObj>
              </mc:Choice>
              <mc:Fallback>
                <p:oleObj name="公式" r:id="rId7" imgW="25603200" imgH="5486400" progId="Equation.3">
                  <p:embed/>
                  <p:pic>
                    <p:nvPicPr>
                      <p:cNvPr id="0" name="图片 57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6125" y="0"/>
                        <a:ext cx="2863850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1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949125" y="2205429"/>
          <a:ext cx="8850820" cy="1823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1" name="公式" r:id="rId1" imgW="71018400" imgH="14630400" progId="Equation.3">
                  <p:embed/>
                </p:oleObj>
              </mc:Choice>
              <mc:Fallback>
                <p:oleObj name="公式" r:id="rId1" imgW="71018400" imgH="14630400" progId="Equation.3">
                  <p:embed/>
                  <p:pic>
                    <p:nvPicPr>
                      <p:cNvPr id="0" name="图片 229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125" y="2205429"/>
                        <a:ext cx="8850820" cy="1823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233470" y="4512341"/>
          <a:ext cx="8282130" cy="164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2" name="公式" r:id="rId3" imgW="63093600" imgH="12496800" progId="Equation.3">
                  <p:embed/>
                </p:oleObj>
              </mc:Choice>
              <mc:Fallback>
                <p:oleObj name="公式" r:id="rId3" imgW="63093600" imgH="12496800" progId="Equation.3">
                  <p:embed/>
                  <p:pic>
                    <p:nvPicPr>
                      <p:cNvPr id="0" name="图片 229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470" y="4512341"/>
                        <a:ext cx="8282130" cy="1642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080545" y="175376"/>
          <a:ext cx="9637843" cy="1526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3" name="公式" r:id="rId5" imgW="103632000" imgH="14020800" progId="Equation.3">
                  <p:embed/>
                </p:oleObj>
              </mc:Choice>
              <mc:Fallback>
                <p:oleObj name="公式" r:id="rId5" imgW="103632000" imgH="14020800" progId="Equation.3">
                  <p:embed/>
                  <p:pic>
                    <p:nvPicPr>
                      <p:cNvPr id="0" name="图片 229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0545" y="175376"/>
                        <a:ext cx="9637843" cy="1526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 txBox="1"/>
          <p:nvPr/>
        </p:nvSpPr>
        <p:spPr>
          <a:xfrm>
            <a:off x="0" y="17537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</a:rPr>
              <a:t>线性区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264" y="282490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漏导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8704" y="504145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跨导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24377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饱和区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458505" y="2666431"/>
          <a:ext cx="7767535" cy="1649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3" name="公式" r:id="rId1" imgW="68884800" imgH="14630400" progId="Equation.3">
                  <p:embed/>
                </p:oleObj>
              </mc:Choice>
              <mc:Fallback>
                <p:oleObj name="公式" r:id="rId1" imgW="68884800" imgH="14630400" progId="Equation.3">
                  <p:embed/>
                  <p:pic>
                    <p:nvPicPr>
                      <p:cNvPr id="0" name="图片 67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505" y="2666431"/>
                        <a:ext cx="7767535" cy="1649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458447" y="1828520"/>
          <a:ext cx="7489099" cy="857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4" name="公式" r:id="rId3" imgW="50596800" imgH="5791200" progId="Equation.3">
                  <p:embed/>
                </p:oleObj>
              </mc:Choice>
              <mc:Fallback>
                <p:oleObj name="公式" r:id="rId3" imgW="50596800" imgH="5791200" progId="Equation.3">
                  <p:embed/>
                  <p:pic>
                    <p:nvPicPr>
                      <p:cNvPr id="0" name="图片 67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8447" y="1828520"/>
                        <a:ext cx="7489099" cy="8571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626391" y="4475558"/>
          <a:ext cx="9804781" cy="151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5" name="公式" r:id="rId5" imgW="94488000" imgH="14630400" progId="Equation.3">
                  <p:embed/>
                </p:oleObj>
              </mc:Choice>
              <mc:Fallback>
                <p:oleObj name="公式" r:id="rId5" imgW="94488000" imgH="14630400" progId="Equation.3">
                  <p:embed/>
                  <p:pic>
                    <p:nvPicPr>
                      <p:cNvPr id="0" name="图片 67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6391" y="4475558"/>
                        <a:ext cx="9804781" cy="1517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436813" y="82550"/>
          <a:ext cx="8810625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" name="公式" r:id="rId7" imgW="81076800" imgH="13411200" progId="Equation.3">
                  <p:embed/>
                </p:oleObj>
              </mc:Choice>
              <mc:Fallback>
                <p:oleObj name="公式" r:id="rId7" imgW="81076800" imgH="13411200" progId="Equation.3">
                  <p:embed/>
                  <p:pic>
                    <p:nvPicPr>
                      <p:cNvPr id="0" name="图片 67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82550"/>
                        <a:ext cx="8810625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3645" y="5992766"/>
            <a:ext cx="304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可见：提高迁移率、降低沟道长度可以提高跨导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4906" y="6190530"/>
            <a:ext cx="7848600" cy="50482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6724357" y="4475558"/>
            <a:ext cx="1638886" cy="14539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729584" y="5748443"/>
            <a:ext cx="253218" cy="48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424805" y="1400810"/>
            <a:ext cx="2489835" cy="24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914640" y="1320800"/>
            <a:ext cx="412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=1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10" y="683440"/>
            <a:ext cx="8414262" cy="5855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773723" y="327343"/>
          <a:ext cx="10248314" cy="6337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name="" r:id="rId1" imgW="6067425" imgH="3752850" progId="Paint.Picture">
                  <p:embed/>
                </p:oleObj>
              </mc:Choice>
              <mc:Fallback>
                <p:oleObj name="" r:id="rId1" imgW="6067425" imgH="3752850" progId="Paint.Picture">
                  <p:embed/>
                  <p:pic>
                    <p:nvPicPr>
                      <p:cNvPr id="0" name="图片 399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723" y="327343"/>
                        <a:ext cx="10248314" cy="63375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7CAFF-096F-43EE-B7F9-AC608E309230}" type="slidenum">
              <a:rPr lang="zh-CN" altLang="zh-CN"/>
            </a:fld>
            <a:endParaRPr lang="zh-CN" altLang="zh-CN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838201"/>
            <a:ext cx="7239000" cy="572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057401" y="58739"/>
            <a:ext cx="550753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4400" i="1">
                <a:solidFill>
                  <a:schemeClr val="accent2"/>
                </a:solidFill>
              </a:rPr>
              <a:t>JFET </a:t>
            </a:r>
            <a:r>
              <a:rPr lang="zh-CN" altLang="zh-CN" sz="4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zh-CN" sz="4400" i="1">
                <a:solidFill>
                  <a:schemeClr val="accent2"/>
                </a:solidFill>
              </a:rPr>
              <a:t>MESFET </a:t>
            </a:r>
            <a:r>
              <a:rPr lang="zh-CN" altLang="zh-CN" sz="4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的类型</a:t>
            </a:r>
            <a:endParaRPr lang="zh-CN" altLang="zh-CN" sz="440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C8216-9084-44D9-99C8-74E0BA17BF04}" type="slidenum">
              <a:rPr lang="zh-CN" altLang="zh-CN"/>
            </a:fld>
            <a:endParaRPr lang="zh-CN" altLang="zh-CN"/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133600" y="381000"/>
            <a:ext cx="29860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4400" b="1" dirty="0">
                <a:solidFill>
                  <a:schemeClr val="hlink"/>
                </a:solidFill>
              </a:rPr>
              <a:t>非理想效应</a:t>
            </a:r>
            <a:endParaRPr lang="zh-CN" altLang="zh-CN" sz="4400" b="1" dirty="0">
              <a:solidFill>
                <a:schemeClr val="hlink"/>
              </a:solidFill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633045" y="1524001"/>
            <a:ext cx="11036105" cy="517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3200" dirty="0"/>
              <a:t>1、JFETP实际应用中往往偏置于饱和区，</a:t>
            </a:r>
            <a:r>
              <a:rPr lang="zh-CN" altLang="zh-CN" sz="3200" dirty="0" smtClean="0"/>
              <a:t>沟道</a:t>
            </a:r>
            <a:r>
              <a:rPr lang="zh-CN" altLang="zh-CN" sz="3200" dirty="0"/>
              <a:t>长度是V</a:t>
            </a:r>
            <a:r>
              <a:rPr lang="zh-CN" altLang="zh-CN" sz="3200" baseline="-25000" dirty="0"/>
              <a:t>DS</a:t>
            </a:r>
            <a:r>
              <a:rPr lang="zh-CN" altLang="zh-CN" sz="3200" dirty="0"/>
              <a:t>的</a:t>
            </a:r>
            <a:r>
              <a:rPr lang="zh-CN" altLang="zh-CN" sz="3200" dirty="0" smtClean="0"/>
              <a:t>函</a:t>
            </a:r>
            <a:endParaRPr lang="en-US" altLang="zh-CN" sz="3200" dirty="0" smtClean="0"/>
          </a:p>
          <a:p>
            <a:pPr algn="just">
              <a:lnSpc>
                <a:spcPct val="150000"/>
              </a:lnSpc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    </a:t>
            </a:r>
            <a:r>
              <a:rPr lang="zh-CN" altLang="zh-CN" sz="3200" dirty="0" smtClean="0"/>
              <a:t>数</a:t>
            </a:r>
            <a:r>
              <a:rPr lang="zh-CN" altLang="zh-CN" sz="3200" dirty="0"/>
              <a:t>，称之为沟道长度</a:t>
            </a:r>
            <a:r>
              <a:rPr lang="zh-CN" altLang="zh-CN" sz="3200" dirty="0" smtClean="0"/>
              <a:t>调制</a:t>
            </a:r>
            <a:r>
              <a:rPr lang="zh-CN" altLang="zh-CN" sz="3200" dirty="0"/>
              <a:t>效应。</a:t>
            </a:r>
            <a:endParaRPr lang="zh-CN" altLang="zh-CN" sz="3200" dirty="0"/>
          </a:p>
          <a:p>
            <a:pPr algn="just">
              <a:lnSpc>
                <a:spcPct val="150000"/>
              </a:lnSpc>
            </a:pPr>
            <a:r>
              <a:rPr lang="zh-CN" altLang="zh-CN" sz="3200" dirty="0"/>
              <a:t>2、工作于饱和区的JFET,沟道中的电场往往</a:t>
            </a:r>
            <a:r>
              <a:rPr lang="zh-CN" altLang="zh-CN" sz="3200" dirty="0" smtClean="0"/>
              <a:t>很高</a:t>
            </a:r>
            <a:r>
              <a:rPr lang="zh-CN" altLang="zh-CN" sz="3200" dirty="0"/>
              <a:t>，多子的</a:t>
            </a:r>
            <a:r>
              <a:rPr lang="zh-CN" altLang="zh-CN" sz="3200" dirty="0" smtClean="0"/>
              <a:t>漂移</a:t>
            </a:r>
            <a:endParaRPr lang="en-US" altLang="zh-CN" sz="3200" dirty="0" smtClean="0"/>
          </a:p>
          <a:p>
            <a:pPr algn="just">
              <a:lnSpc>
                <a:spcPct val="150000"/>
              </a:lnSpc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     </a:t>
            </a:r>
            <a:r>
              <a:rPr lang="zh-CN" altLang="zh-CN" sz="3200" dirty="0" smtClean="0"/>
              <a:t>速度</a:t>
            </a:r>
            <a:r>
              <a:rPr lang="zh-CN" altLang="zh-CN" sz="3200" dirty="0"/>
              <a:t>达到饱和，迁移率</a:t>
            </a:r>
            <a:r>
              <a:rPr lang="zh-CN" altLang="zh-CN" sz="3200" dirty="0" smtClean="0"/>
              <a:t>不再</a:t>
            </a:r>
            <a:r>
              <a:rPr lang="zh-CN" altLang="zh-CN" sz="3200" dirty="0"/>
              <a:t>是常数，此偏离称之为沟道</a:t>
            </a:r>
            <a:r>
              <a:rPr lang="zh-CN" altLang="zh-CN" sz="3200" dirty="0" smtClean="0"/>
              <a:t>迁</a:t>
            </a:r>
            <a:endParaRPr lang="en-US" altLang="zh-CN" sz="3200" dirty="0" smtClean="0"/>
          </a:p>
          <a:p>
            <a:pPr algn="just">
              <a:lnSpc>
                <a:spcPct val="150000"/>
              </a:lnSpc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     </a:t>
            </a:r>
            <a:r>
              <a:rPr lang="zh-CN" altLang="zh-CN" sz="3200" dirty="0" smtClean="0"/>
              <a:t>移</a:t>
            </a:r>
            <a:r>
              <a:rPr lang="zh-CN" altLang="zh-CN" sz="3200" dirty="0"/>
              <a:t>率</a:t>
            </a:r>
            <a:r>
              <a:rPr lang="zh-CN" altLang="zh-CN" sz="3200" dirty="0" smtClean="0"/>
              <a:t>调制效应</a:t>
            </a:r>
            <a:endParaRPr lang="zh-CN" altLang="zh-CN" sz="3200" dirty="0"/>
          </a:p>
          <a:p>
            <a:pPr algn="just">
              <a:lnSpc>
                <a:spcPct val="150000"/>
              </a:lnSpc>
            </a:pPr>
            <a:r>
              <a:rPr lang="zh-CN" altLang="zh-CN" sz="3200" dirty="0"/>
              <a:t>3、栅电流的大小影响输入阻抗，需要在</a:t>
            </a:r>
            <a:r>
              <a:rPr lang="zh-CN" altLang="zh-CN" sz="3200" dirty="0" smtClean="0"/>
              <a:t>电路中</a:t>
            </a:r>
            <a:r>
              <a:rPr lang="zh-CN" altLang="zh-CN" sz="3200" dirty="0"/>
              <a:t>考虑输入</a:t>
            </a:r>
            <a:r>
              <a:rPr lang="zh-CN" altLang="zh-CN" sz="3200" dirty="0" smtClean="0"/>
              <a:t>电导</a:t>
            </a:r>
            <a:endParaRPr lang="en-US" altLang="zh-CN" sz="3200" dirty="0" smtClean="0"/>
          </a:p>
          <a:p>
            <a:pPr algn="just">
              <a:lnSpc>
                <a:spcPct val="150000"/>
              </a:lnSpc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     </a:t>
            </a:r>
            <a:r>
              <a:rPr lang="zh-CN" altLang="zh-CN" sz="3200" dirty="0" smtClean="0"/>
              <a:t>调制</a:t>
            </a:r>
            <a:r>
              <a:rPr lang="zh-CN" altLang="zh-CN" sz="3200" dirty="0"/>
              <a:t>效应</a:t>
            </a:r>
            <a:endParaRPr lang="zh-CN" altLang="zh-CN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A4FD5EB-10AC-4489-B2FC-E173E0F2C7DB}" type="slidenum">
              <a:rPr lang="zh-CN" altLang="en-US"/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76" y="536024"/>
            <a:ext cx="3851437" cy="498322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25260" y="5771575"/>
            <a:ext cx="2577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φ</a:t>
            </a:r>
            <a:r>
              <a:rPr lang="en-US" altLang="zh-CN" sz="3200" i="1" baseline="-25000" dirty="0" err="1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3200" i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&lt; χ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积累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565" y="184860"/>
            <a:ext cx="5002069" cy="574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06568" y="6075144"/>
            <a:ext cx="451177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 dirty="0"/>
              <a:t>铯的功函数最低，1.93</a:t>
            </a:r>
            <a:r>
              <a:rPr kumimoji="1" lang="en-US" altLang="zh-CN" b="1" dirty="0"/>
              <a:t>eV，</a:t>
            </a:r>
            <a:endParaRPr kumimoji="1" lang="en-US" altLang="zh-CN" b="1" dirty="0"/>
          </a:p>
          <a:p>
            <a:pPr eaLnBrk="1" hangingPunct="1"/>
            <a:r>
              <a:rPr kumimoji="1" lang="zh-CN" altLang="en-US" b="1" dirty="0"/>
              <a:t>铂的最高5.</a:t>
            </a:r>
            <a:r>
              <a:rPr kumimoji="1" lang="en-US" altLang="zh-CN" b="1" dirty="0"/>
              <a:t>65eV</a:t>
            </a:r>
            <a:endParaRPr kumimoji="1" lang="zh-CN" altLang="en-US" b="1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9869170" y="1824355"/>
            <a:ext cx="438785" cy="158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459720" y="1602105"/>
            <a:ext cx="572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4.1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9F8D-12AD-4E31-B1B5-40576DB7C1C1}" type="slidenum">
              <a:rPr lang="zh-CN" altLang="zh-CN"/>
            </a:fld>
            <a:endParaRPr lang="zh-CN" altLang="zh-CN"/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2086964" y="126145"/>
          <a:ext cx="8458200" cy="427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" r:id="rId1" imgW="3409950" imgH="1724025" progId="Paint.Picture">
                  <p:embed/>
                </p:oleObj>
              </mc:Choice>
              <mc:Fallback>
                <p:oleObj name="" r:id="rId1" imgW="3409950" imgH="1724025" progId="Paint.Picture">
                  <p:embed/>
                  <p:pic>
                    <p:nvPicPr>
                      <p:cNvPr id="0" name="图片 409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964" y="126145"/>
                        <a:ext cx="8458200" cy="427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Line 3"/>
          <p:cNvSpPr>
            <a:spLocks noChangeShapeType="1"/>
          </p:cNvSpPr>
          <p:nvPr/>
        </p:nvSpPr>
        <p:spPr bwMode="auto">
          <a:xfrm flipH="1">
            <a:off x="4191000" y="3886200"/>
            <a:ext cx="685800" cy="0"/>
          </a:xfrm>
          <a:prstGeom prst="line">
            <a:avLst/>
          </a:prstGeom>
          <a:noFill/>
          <a:ln w="9525" cmpd="sng">
            <a:solidFill>
              <a:schemeClr val="bg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6019800" y="3886200"/>
            <a:ext cx="762000" cy="0"/>
          </a:xfrm>
          <a:prstGeom prst="line">
            <a:avLst/>
          </a:prstGeom>
          <a:noFill/>
          <a:ln w="9525" cmpd="sng">
            <a:solidFill>
              <a:schemeClr val="bg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 flipH="1">
            <a:off x="6781800" y="3886200"/>
            <a:ext cx="381000" cy="0"/>
          </a:xfrm>
          <a:prstGeom prst="line">
            <a:avLst/>
          </a:prstGeom>
          <a:noFill/>
          <a:ln w="9525" cmpd="sng">
            <a:solidFill>
              <a:schemeClr val="bg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7772400" y="3886200"/>
            <a:ext cx="381000" cy="0"/>
          </a:xfrm>
          <a:prstGeom prst="line">
            <a:avLst/>
          </a:prstGeom>
          <a:noFill/>
          <a:ln w="9525" cmpd="sng">
            <a:solidFill>
              <a:schemeClr val="bg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5556250" y="3834933"/>
          <a:ext cx="4635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" r:id="rId3" imgW="165100" imgH="165100" progId="Equation.3">
                  <p:embed/>
                </p:oleObj>
              </mc:Choice>
              <mc:Fallback>
                <p:oleObj name="" r:id="rId3" imgW="165100" imgH="165100" progId="Equation.3">
                  <p:embed/>
                  <p:pic>
                    <p:nvPicPr>
                      <p:cNvPr id="0" name="图片 409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0" y="3834933"/>
                        <a:ext cx="4635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Object 8"/>
          <p:cNvGraphicFramePr>
            <a:graphicFrameLocks noChangeAspect="1"/>
          </p:cNvGraphicFramePr>
          <p:nvPr/>
        </p:nvGraphicFramePr>
        <p:xfrm>
          <a:off x="7425232" y="3834933"/>
          <a:ext cx="5715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" r:id="rId5" imgW="228600" imgH="165100" progId="Equation.3">
                  <p:embed/>
                </p:oleObj>
              </mc:Choice>
              <mc:Fallback>
                <p:oleObj name="" r:id="rId5" imgW="228600" imgH="165100" progId="Equation.3">
                  <p:embed/>
                  <p:pic>
                    <p:nvPicPr>
                      <p:cNvPr id="0" name="图片 409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5232" y="3834933"/>
                        <a:ext cx="5715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9"/>
          <p:cNvGraphicFramePr>
            <a:graphicFrameLocks noChangeAspect="1"/>
          </p:cNvGraphicFramePr>
          <p:nvPr/>
        </p:nvGraphicFramePr>
        <p:xfrm>
          <a:off x="2086964" y="4659232"/>
          <a:ext cx="6073155" cy="1982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" r:id="rId7" imgW="2374900" imgH="787400" progId="Equation.3">
                  <p:embed/>
                </p:oleObj>
              </mc:Choice>
              <mc:Fallback>
                <p:oleObj name="" r:id="rId7" imgW="2374900" imgH="787400" progId="Equation.3">
                  <p:embed/>
                  <p:pic>
                    <p:nvPicPr>
                      <p:cNvPr id="0" name="图片 409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964" y="4659232"/>
                        <a:ext cx="6073155" cy="1982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45720" y="126145"/>
            <a:ext cx="46987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</a:rPr>
              <a:t>沟道长度调制效应示意图</a:t>
            </a:r>
            <a:endParaRPr lang="zh-CN" altLang="zh-CN" sz="3200" b="1" dirty="0">
              <a:solidFill>
                <a:srgbClr val="FF0000"/>
              </a:solidFill>
            </a:endParaRPr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8472265" y="4724400"/>
            <a:ext cx="219573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accent2"/>
                </a:solidFill>
              </a:rPr>
              <a:t>考虑漏端耗尽区扩展在沟道端和漏端，所以引入因子1/2.</a:t>
            </a:r>
            <a:endParaRPr lang="zh-CN" altLang="zh-CN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AB22E-5689-4608-B229-2A212CF1E69A}" type="slidenum">
              <a:rPr lang="zh-CN" altLang="zh-CN"/>
            </a:fld>
            <a:endParaRPr lang="zh-CN" altLang="zh-CN"/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026942" y="381000"/>
          <a:ext cx="7183608" cy="621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" r:id="rId1" imgW="1981200" imgH="2006600" progId="Equation.3">
                  <p:embed/>
                </p:oleObj>
              </mc:Choice>
              <mc:Fallback>
                <p:oleObj name="" r:id="rId1" imgW="1981200" imgH="2006600" progId="Equation.3">
                  <p:embed/>
                  <p:pic>
                    <p:nvPicPr>
                      <p:cNvPr id="0" name="图片 419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942" y="381000"/>
                        <a:ext cx="7183608" cy="621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Line 3"/>
          <p:cNvSpPr>
            <a:spLocks noChangeShapeType="1"/>
          </p:cNvSpPr>
          <p:nvPr/>
        </p:nvSpPr>
        <p:spPr bwMode="auto">
          <a:xfrm>
            <a:off x="7696200" y="3733800"/>
            <a:ext cx="1143000" cy="609600"/>
          </a:xfrm>
          <a:prstGeom prst="line">
            <a:avLst/>
          </a:prstGeom>
          <a:noFill/>
          <a:ln w="38100" cmpd="sng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 flipV="1">
            <a:off x="7696200" y="5486400"/>
            <a:ext cx="1066800" cy="762000"/>
          </a:xfrm>
          <a:prstGeom prst="line">
            <a:avLst/>
          </a:prstGeom>
          <a:noFill/>
          <a:ln w="38100" cmpd="sng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8915401" y="3962401"/>
            <a:ext cx="19970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 sz="4000">
                <a:solidFill>
                  <a:schemeClr val="accent2"/>
                </a:solidFill>
              </a:rPr>
              <a:t>都是近似表达式</a:t>
            </a:r>
            <a:endParaRPr lang="zh-CN" altLang="zh-CN"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09077-7F16-47C0-A016-10D28635BF6A}" type="slidenum">
              <a:rPr lang="zh-CN" altLang="zh-CN"/>
            </a:fld>
            <a:endParaRPr lang="zh-CN" altLang="zh-CN"/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7467600" y="381001"/>
          <a:ext cx="320040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2" name="" r:id="rId1" imgW="1104265" imgH="406400" progId="Equation.3">
                  <p:embed/>
                </p:oleObj>
              </mc:Choice>
              <mc:Fallback>
                <p:oleObj name="" r:id="rId1" imgW="1104265" imgH="406400" progId="Equation.3">
                  <p:embed/>
                  <p:pic>
                    <p:nvPicPr>
                      <p:cNvPr id="0" name="图片 430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81001"/>
                        <a:ext cx="3200400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524000" y="228600"/>
            <a:ext cx="5791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zh-CN" sz="3200"/>
              <a:t>有效沟道长度随V</a:t>
            </a:r>
            <a:r>
              <a:rPr lang="zh-CN" altLang="zh-CN" sz="3200" baseline="-25000"/>
              <a:t>DS</a:t>
            </a:r>
            <a:r>
              <a:rPr lang="zh-CN" altLang="zh-CN" sz="3200"/>
              <a:t>变化，漏电流是V</a:t>
            </a:r>
            <a:r>
              <a:rPr lang="zh-CN" altLang="zh-CN" sz="3200" baseline="-25000"/>
              <a:t>DS</a:t>
            </a:r>
            <a:r>
              <a:rPr lang="zh-CN" altLang="zh-CN" sz="3200"/>
              <a:t>的函数，漏端</a:t>
            </a:r>
            <a:r>
              <a:rPr lang="zh-CN" altLang="zh-CN" sz="3200">
                <a:solidFill>
                  <a:schemeClr val="accent2"/>
                </a:solidFill>
              </a:rPr>
              <a:t>小信号输出阻抗</a:t>
            </a:r>
            <a:r>
              <a:rPr lang="zh-CN" altLang="zh-CN" sz="3200"/>
              <a:t>可以定义为：</a:t>
            </a:r>
            <a:endParaRPr lang="zh-CN" altLang="zh-CN" sz="3200"/>
          </a:p>
        </p:txBody>
      </p:sp>
      <p:pic>
        <p:nvPicPr>
          <p:cNvPr id="38916" name="Picture 4" descr="BD21313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89916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1828800" y="2286000"/>
          <a:ext cx="8610600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" r:id="rId4" imgW="3784600" imgH="558800" progId="Equation.3">
                  <p:embed/>
                </p:oleObj>
              </mc:Choice>
              <mc:Fallback>
                <p:oleObj name="" r:id="rId4" imgW="3784600" imgH="558800" progId="Equation.3">
                  <p:embed/>
                  <p:pic>
                    <p:nvPicPr>
                      <p:cNvPr id="0" name="图片 430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286000"/>
                        <a:ext cx="8610600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2286000" y="3713164"/>
          <a:ext cx="3733800" cy="314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4" name="" r:id="rId6" imgW="1854200" imgH="1562100" progId="Equation.3">
                  <p:embed/>
                </p:oleObj>
              </mc:Choice>
              <mc:Fallback>
                <p:oleObj name="" r:id="rId6" imgW="1854200" imgH="1562100" progId="Equation.3">
                  <p:embed/>
                  <p:pic>
                    <p:nvPicPr>
                      <p:cNvPr id="0" name="图片 430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713164"/>
                        <a:ext cx="3733800" cy="31448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7086599" y="3733800"/>
          <a:ext cx="2781887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5" name="" r:id="rId8" imgW="1003300" imgH="1143000" progId="Equation.3">
                  <p:embed/>
                </p:oleObj>
              </mc:Choice>
              <mc:Fallback>
                <p:oleObj name="" r:id="rId8" imgW="1003300" imgH="1143000" progId="Equation.3">
                  <p:embed/>
                  <p:pic>
                    <p:nvPicPr>
                      <p:cNvPr id="0" name="图片 43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599" y="3733800"/>
                        <a:ext cx="2781887" cy="2895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0401" y="113895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饱和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速度模型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-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1168801"/>
            <a:ext cx="5029200" cy="437197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2353056" y="3535680"/>
            <a:ext cx="1097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2950464" y="3041627"/>
            <a:ext cx="950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060192" y="3041627"/>
            <a:ext cx="12192" cy="4940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3717742" y="997982"/>
                <a:ext cx="1555298" cy="1260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42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n-US" altLang="zh-CN" sz="2000" b="0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71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n-US" altLang="zh-CN" sz="2000" b="0" i="1" dirty="0"/>
              </a:p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sz="2000" i="1" dirty="0"/>
                  <a:t>0.29 eV</a:t>
                </a:r>
                <a:endParaRPr lang="en-US" altLang="zh-CN" sz="2000" i="1" dirty="0"/>
              </a:p>
              <a:p>
                <a:endParaRPr lang="zh-CN" altLang="en-US" sz="2000" i="1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742" y="997982"/>
                <a:ext cx="1555298" cy="1260217"/>
              </a:xfrm>
              <a:prstGeom prst="rect">
                <a:avLst/>
              </a:prstGeom>
              <a:blipFill rotWithShape="1">
                <a:blip r:embed="rId2"/>
                <a:stretch>
                  <a:fillRect l="-29" t="-3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2637329" y="3103988"/>
                <a:ext cx="5287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29" y="3103988"/>
                <a:ext cx="52873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3" t="-29" r="111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2901696" y="98413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300 K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1933534" y="3188433"/>
                <a:ext cx="386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34" y="3188433"/>
                <a:ext cx="386196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54" t="-32" r="-7544" b="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3947456" y="3014541"/>
                <a:ext cx="3921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56" y="3014541"/>
                <a:ext cx="392159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75" t="-64" r="-6633" b="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3750861" y="1918340"/>
                <a:ext cx="9758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&gt;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861" y="1918340"/>
                <a:ext cx="975845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56" t="-1" r="41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09531" y="5828650"/>
            <a:ext cx="6632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电子谷间转移的临界电场约为</a:t>
            </a:r>
            <a:r>
              <a:rPr lang="en-US" altLang="zh-CN" sz="2400" dirty="0"/>
              <a:t>3.5KV/cm(for </a:t>
            </a:r>
            <a:r>
              <a:rPr lang="en-US" altLang="zh-CN" sz="2400" dirty="0" err="1"/>
              <a:t>GaAs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990" y="734900"/>
            <a:ext cx="5069332" cy="51424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627059" y="6398524"/>
                <a:ext cx="19179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f>
                        <m:fPr>
                          <m:type m:val="li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059" y="6398524"/>
                <a:ext cx="1917961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3" t="-95" r="-480" b="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670561" y="33225"/>
            <a:ext cx="11870786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</a:rPr>
              <a:t>  </a:t>
            </a:r>
            <a:r>
              <a:rPr lang="en-US" altLang="zh-CN" sz="4000" b="1" dirty="0">
                <a:solidFill>
                  <a:srgbClr val="FF0000"/>
                </a:solidFill>
              </a:rPr>
              <a:t>                     </a:t>
            </a:r>
            <a:r>
              <a:rPr lang="zh-CN" altLang="zh-CN" sz="3600" b="1" dirty="0" smtClean="0">
                <a:solidFill>
                  <a:srgbClr val="FF0000"/>
                </a:solidFill>
              </a:rPr>
              <a:t>迁移率</a:t>
            </a:r>
            <a:r>
              <a:rPr lang="zh-CN" altLang="zh-CN" sz="3600" b="1" dirty="0">
                <a:solidFill>
                  <a:srgbClr val="FF0000"/>
                </a:solidFill>
              </a:rPr>
              <a:t>调制效应</a:t>
            </a:r>
            <a:endParaRPr lang="zh-CN" altLang="zh-CN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4F084-5475-45BD-B16C-2870195F0F47}" type="slidenum">
              <a:rPr lang="zh-CN" altLang="zh-CN"/>
            </a:fld>
            <a:endParaRPr lang="zh-CN" altLang="zh-CN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3276600" y="152401"/>
          <a:ext cx="4953000" cy="376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" r:id="rId1" imgW="5038725" imgH="3829050" progId="Paint.Picture">
                  <p:embed/>
                </p:oleObj>
              </mc:Choice>
              <mc:Fallback>
                <p:oleObj name="" r:id="rId1" imgW="5038725" imgH="3829050" progId="Paint.Picture">
                  <p:embed/>
                  <p:pic>
                    <p:nvPicPr>
                      <p:cNvPr id="0" name="图片 44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52401"/>
                        <a:ext cx="4953000" cy="376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5791200" y="1143000"/>
          <a:ext cx="838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" name="" r:id="rId3" imgW="381000" imgH="228600" progId="Equation.3">
                  <p:embed/>
                </p:oleObj>
              </mc:Choice>
              <mc:Fallback>
                <p:oleObj name="" r:id="rId3" imgW="381000" imgH="228600" progId="Equation.3">
                  <p:embed/>
                  <p:pic>
                    <p:nvPicPr>
                      <p:cNvPr id="0" name="图片 44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143000"/>
                        <a:ext cx="838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3429000" y="1676401"/>
          <a:ext cx="7620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0" name="" r:id="rId5" imgW="457200" imgH="203200" progId="Equation.3">
                  <p:embed/>
                </p:oleObj>
              </mc:Choice>
              <mc:Fallback>
                <p:oleObj name="" r:id="rId5" imgW="457200" imgH="203200" progId="Equation.3">
                  <p:embed/>
                  <p:pic>
                    <p:nvPicPr>
                      <p:cNvPr id="0" name="图片 44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01"/>
                        <a:ext cx="76200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4876800" y="2057401"/>
          <a:ext cx="20574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name="" r:id="rId7" imgW="939800" imgH="431800" progId="Equation.3">
                  <p:embed/>
                </p:oleObj>
              </mc:Choice>
              <mc:Fallback>
                <p:oleObj name="" r:id="rId7" imgW="939800" imgH="431800" progId="Equation.3">
                  <p:embed/>
                  <p:pic>
                    <p:nvPicPr>
                      <p:cNvPr id="0" name="图片 44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057401"/>
                        <a:ext cx="2057400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2514600" y="4114800"/>
          <a:ext cx="651033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2" name="" r:id="rId9" imgW="2513330" imgH="431800" progId="Equation.3">
                  <p:embed/>
                </p:oleObj>
              </mc:Choice>
              <mc:Fallback>
                <p:oleObj name="" r:id="rId9" imgW="2513330" imgH="431800" progId="Equation.3">
                  <p:embed/>
                  <p:pic>
                    <p:nvPicPr>
                      <p:cNvPr id="0" name="图片 44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114800"/>
                        <a:ext cx="651033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2133600" y="5410200"/>
          <a:ext cx="2794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name="" r:id="rId11" imgW="1079500" imgH="431800" progId="Equation.3">
                  <p:embed/>
                </p:oleObj>
              </mc:Choice>
              <mc:Fallback>
                <p:oleObj name="" r:id="rId11" imgW="1079500" imgH="431800" progId="Equation.3">
                  <p:embed/>
                  <p:pic>
                    <p:nvPicPr>
                      <p:cNvPr id="0" name="图片 44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410200"/>
                        <a:ext cx="2794000" cy="11176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5410200" y="5486401"/>
          <a:ext cx="204628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4" name="" r:id="rId13" imgW="1118235" imgH="508000" progId="Equation.3">
                  <p:embed/>
                </p:oleObj>
              </mc:Choice>
              <mc:Fallback>
                <p:oleObj name="" r:id="rId13" imgW="1118235" imgH="508000" progId="Equation.3">
                  <p:embed/>
                  <p:pic>
                    <p:nvPicPr>
                      <p:cNvPr id="0" name="图片 440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486401"/>
                        <a:ext cx="2046288" cy="930275"/>
                      </a:xfrm>
                      <a:prstGeom prst="rect">
                        <a:avLst/>
                      </a:prstGeom>
                      <a:solidFill>
                        <a:srgbClr val="FFD2BB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7772400" y="5486401"/>
          <a:ext cx="2362200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name="" r:id="rId15" imgW="812800" imgH="431800" progId="Equation.3">
                  <p:embed/>
                </p:oleObj>
              </mc:Choice>
              <mc:Fallback>
                <p:oleObj name="" r:id="rId15" imgW="812800" imgH="431800" progId="Equation.3">
                  <p:embed/>
                  <p:pic>
                    <p:nvPicPr>
                      <p:cNvPr id="0" name="图片 440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5486401"/>
                        <a:ext cx="2362200" cy="1255713"/>
                      </a:xfrm>
                      <a:prstGeom prst="rect">
                        <a:avLst/>
                      </a:prstGeom>
                      <a:solidFill>
                        <a:srgbClr val="A7FF8B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0BC9-4EEC-40CA-B33C-A61E7F2550EB}" type="slidenum">
              <a:rPr lang="zh-CN" altLang="zh-CN"/>
            </a:fld>
            <a:endParaRPr lang="zh-CN" altLang="zh-CN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1000"/>
            <a:ext cx="7543800" cy="623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2201"/>
            <a:ext cx="10515600" cy="285273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非理想特性</a:t>
            </a: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en-US" dirty="0">
                <a:solidFill>
                  <a:srgbClr val="FF0000"/>
                </a:solidFill>
              </a:rPr>
              <a:t>速度饱和模型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915726"/>
            <a:ext cx="10515600" cy="579945"/>
          </a:xfrm>
        </p:spPr>
        <p:txBody>
          <a:bodyPr/>
          <a:lstStyle/>
          <a:p>
            <a:r>
              <a:rPr lang="zh-CN" altLang="en-US" dirty="0"/>
              <a:t>适用于</a:t>
            </a:r>
            <a:r>
              <a:rPr lang="en-US" altLang="zh-CN" dirty="0"/>
              <a:t>0.5</a:t>
            </a:r>
            <a:r>
              <a:rPr lang="zh-CN" altLang="en-US" dirty="0"/>
              <a:t>－</a:t>
            </a:r>
            <a:r>
              <a:rPr lang="en-US" altLang="zh-CN" dirty="0"/>
              <a:t>2</a:t>
            </a:r>
            <a:r>
              <a:rPr lang="en-US" altLang="zh-CN" dirty="0">
                <a:sym typeface="Symbol" panose="05050102010706020507" pitchFamily="18" charset="2"/>
              </a:rPr>
              <a:t>m</a:t>
            </a:r>
            <a:r>
              <a:rPr lang="zh-CN" altLang="en-US" dirty="0">
                <a:sym typeface="Symbol" panose="05050102010706020507" pitchFamily="18" charset="2"/>
              </a:rPr>
              <a:t>沟道长度器件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38656" y="5827776"/>
            <a:ext cx="9623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沟道长度减小，沟道电场很强，电子速度达到饱和。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984" y="545782"/>
            <a:ext cx="6553200" cy="47910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467797" y="162311"/>
            <a:ext cx="11061475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、电流饱和不是由于漏端沟道夹断，而是由于速度饱和。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、漏端电偶极层的建立</a:t>
            </a:r>
            <a:endParaRPr lang="en-US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704850" y="1666875"/>
            <a:ext cx="9677399" cy="4947159"/>
            <a:chOff x="463297" y="536448"/>
            <a:chExt cx="6156255" cy="503075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3297" y="1287572"/>
              <a:ext cx="6156255" cy="2250738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2131976" y="1549520"/>
              <a:ext cx="1853042" cy="503650"/>
              <a:chOff x="7302892" y="3518578"/>
              <a:chExt cx="1330306" cy="381524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7302892" y="353077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064892" y="35246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607692" y="351857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8333116" y="35246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814956" y="351857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157088" y="1838430"/>
              <a:ext cx="1853042" cy="503650"/>
              <a:chOff x="7302892" y="3518578"/>
              <a:chExt cx="1330306" cy="38152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7302892" y="353077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064892" y="35246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07692" y="351857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8333116" y="35246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814956" y="351857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567020" y="1557567"/>
              <a:ext cx="1853042" cy="503650"/>
              <a:chOff x="7302892" y="3518578"/>
              <a:chExt cx="1330306" cy="381524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7302892" y="353077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064892" y="35246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607692" y="351857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8333116" y="35246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7814956" y="351857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+</a:t>
                </a:r>
                <a:endParaRPr lang="zh-CN" altLang="en-US" dirty="0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4047155" y="2342080"/>
              <a:ext cx="954909" cy="48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  -  -              </a:t>
              </a:r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072629" y="2581000"/>
              <a:ext cx="954909" cy="48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  -  -              </a:t>
              </a:r>
              <a:endParaRPr lang="zh-CN" altLang="en-US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072628" y="2811001"/>
              <a:ext cx="954909" cy="48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  -  -              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868121" y="2342082"/>
              <a:ext cx="886905" cy="487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 + +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859630" y="2575454"/>
              <a:ext cx="886905" cy="487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 + +</a:t>
              </a:r>
              <a:endParaRPr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851138" y="2776637"/>
              <a:ext cx="886905" cy="487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 + +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98010" y="1105351"/>
              <a:ext cx="3179598" cy="4602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3639512" y="558132"/>
              <a:ext cx="18665" cy="49939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>
              <a:off x="1911361" y="2824778"/>
              <a:ext cx="17764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1367912" y="2342080"/>
              <a:ext cx="840461" cy="528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/>
                <a:t>I=JA</a:t>
              </a:r>
              <a:endParaRPr lang="zh-CN" altLang="en-US" sz="2000" i="1" dirty="0"/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5423509" y="2325986"/>
              <a:ext cx="902786" cy="0"/>
            </a:xfrm>
            <a:prstGeom prst="line">
              <a:avLst/>
            </a:prstGeom>
            <a:ln w="1905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>
              <a:off x="6088367" y="2325986"/>
              <a:ext cx="0" cy="93820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6017446" y="254581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367912" y="558132"/>
              <a:ext cx="1221839" cy="487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低场区</a:t>
              </a:r>
              <a:endParaRPr lang="zh-CN" altLang="en-US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913689" y="536448"/>
              <a:ext cx="1221839" cy="487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高场区</a:t>
              </a:r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文本框 55"/>
                <p:cNvSpPr txBox="1"/>
                <p:nvPr/>
              </p:nvSpPr>
              <p:spPr>
                <a:xfrm>
                  <a:off x="818976" y="3573982"/>
                  <a:ext cx="2917117" cy="656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𝑞𝑛𝑣𝑊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</m:t>
                        </m:r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𝑞𝑁</m:t>
                        </m:r>
                        <m:r>
                          <a:rPr lang="en-US" altLang="zh-CN" sz="2400" i="1" baseline="-25000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𝑑</m:t>
                        </m:r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</m:t>
                        </m:r>
                        <m:r>
                          <a:rPr lang="en-US" altLang="zh-CN" sz="2400" i="1" baseline="-25000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zh-CN" sz="2400" b="0" i="0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E</m:t>
                        </m:r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𝑊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𝑏</m:t>
                        </m:r>
                      </m:oMath>
                    </m:oMathPara>
                  </a14:m>
                  <a:endPara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endParaRPr>
                </a:p>
              </p:txBody>
            </p:sp>
          </mc:Choice>
          <mc:Fallback>
            <p:sp>
              <p:nvSpPr>
                <p:cNvPr id="56" name="文本框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976" y="3573982"/>
                  <a:ext cx="2917117" cy="65606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3709214" y="3391148"/>
                  <a:ext cx="1062411" cy="365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214" y="3391148"/>
                  <a:ext cx="1062411" cy="365667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5371678" y="3359392"/>
                  <a:ext cx="1062411" cy="365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678" y="3359392"/>
                  <a:ext cx="1062411" cy="36566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矩形 59"/>
                <p:cNvSpPr/>
                <p:nvPr/>
              </p:nvSpPr>
              <p:spPr>
                <a:xfrm>
                  <a:off x="3686293" y="4067611"/>
                  <a:ext cx="874156" cy="6560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𝑞𝑛𝑣𝑊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293" y="4067611"/>
                  <a:ext cx="874156" cy="65606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60"/>
                <p:cNvSpPr/>
                <p:nvPr/>
              </p:nvSpPr>
              <p:spPr>
                <a:xfrm>
                  <a:off x="1765151" y="4123566"/>
                  <a:ext cx="874587" cy="5909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</m:t>
                        </m:r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151" y="4123566"/>
                  <a:ext cx="874587" cy="590962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直接箭头连接符 67"/>
            <p:cNvCxnSpPr/>
            <p:nvPr/>
          </p:nvCxnSpPr>
          <p:spPr>
            <a:xfrm>
              <a:off x="4474378" y="4600791"/>
              <a:ext cx="0" cy="4710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4032208" y="4600791"/>
              <a:ext cx="0" cy="4989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3826666" y="5214415"/>
                  <a:ext cx="923684" cy="337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6666" y="5214415"/>
                  <a:ext cx="923684" cy="337692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文本框 76"/>
            <p:cNvSpPr txBox="1"/>
            <p:nvPr/>
          </p:nvSpPr>
          <p:spPr>
            <a:xfrm>
              <a:off x="4099369" y="3810512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 </a:t>
              </a:r>
              <a:r>
                <a:rPr lang="zh-CN" altLang="en-US" dirty="0"/>
                <a:t>降低</a:t>
              </a:r>
              <a:endParaRPr lang="zh-CN" altLang="en-US" dirty="0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5388022" y="3810512"/>
              <a:ext cx="1197993" cy="1756690"/>
              <a:chOff x="6517035" y="3800316"/>
              <a:chExt cx="1197993" cy="17566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矩形 70"/>
                  <p:cNvSpPr/>
                  <p:nvPr/>
                </p:nvSpPr>
                <p:spPr>
                  <a:xfrm>
                    <a:off x="6517035" y="4065883"/>
                    <a:ext cx="870520" cy="65606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err="1" smtClean="0">
                              <a:latin typeface="Cambria Math" panose="02040503050406030204" pitchFamily="18" charset="0"/>
                            </a:rPr>
                            <m:t>𝑞𝑛𝑣𝑊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altLang="zh-CN" sz="2400" i="1" dirty="0"/>
                  </a:p>
                </p:txBody>
              </p:sp>
            </mc:Choice>
            <mc:Fallback>
              <p:sp>
                <p:nvSpPr>
                  <p:cNvPr id="71" name="矩形 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7035" y="4065883"/>
                    <a:ext cx="870520" cy="656062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直接箭头连接符 71"/>
              <p:cNvCxnSpPr/>
              <p:nvPr/>
            </p:nvCxnSpPr>
            <p:spPr>
              <a:xfrm flipV="1">
                <a:off x="7344194" y="4508775"/>
                <a:ext cx="0" cy="49893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/>
              <p:nvPr/>
            </p:nvCxnSpPr>
            <p:spPr>
              <a:xfrm>
                <a:off x="6884039" y="4581277"/>
                <a:ext cx="0" cy="47105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文本框 73"/>
                  <p:cNvSpPr txBox="1"/>
                  <p:nvPr/>
                </p:nvSpPr>
                <p:spPr>
                  <a:xfrm>
                    <a:off x="6614470" y="5219314"/>
                    <a:ext cx="1100558" cy="33769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zh-CN" sz="2400" b="0" i="1" dirty="0" err="1" smtClean="0">
                              <a:latin typeface="Cambria Math" panose="02040503050406030204" pitchFamily="18" charset="0"/>
                            </a:rPr>
                            <m:t>_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>
              <p:sp>
                <p:nvSpPr>
                  <p:cNvPr id="74" name="文本框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4470" y="5219314"/>
                    <a:ext cx="1100558" cy="337692"/>
                  </a:xfrm>
                  <a:prstGeom prst="rect">
                    <a:avLst/>
                  </a:prstGeom>
                  <a:blipFill rotWithShape="1">
                    <a:blip r:embed="rId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文本框 77"/>
              <p:cNvSpPr txBox="1"/>
              <p:nvPr/>
            </p:nvSpPr>
            <p:spPr>
              <a:xfrm>
                <a:off x="6815809" y="3800316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r>
                  <a:rPr lang="zh-CN" altLang="en-US" dirty="0"/>
                  <a:t>增加</a:t>
                </a:r>
                <a:endParaRPr lang="zh-CN" altLang="en-US" dirty="0"/>
              </a:p>
            </p:txBody>
          </p:sp>
        </p:grpSp>
        <p:cxnSp>
          <p:nvCxnSpPr>
            <p:cNvPr id="81" name="直接箭头连接符 80"/>
            <p:cNvCxnSpPr>
              <a:stCxn id="58" idx="0"/>
            </p:cNvCxnSpPr>
            <p:nvPr/>
          </p:nvCxnSpPr>
          <p:spPr>
            <a:xfrm flipV="1">
              <a:off x="4240420" y="3020414"/>
              <a:ext cx="169166" cy="3707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/>
          </p:nvCxnSpPr>
          <p:spPr>
            <a:xfrm flipH="1" flipV="1">
              <a:off x="5345402" y="3014892"/>
              <a:ext cx="409624" cy="3762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/>
            <p:nvPr/>
          </p:nvCxnSpPr>
          <p:spPr>
            <a:xfrm>
              <a:off x="907990" y="1637081"/>
              <a:ext cx="0" cy="162711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/>
            <p:cNvSpPr txBox="1"/>
            <p:nvPr/>
          </p:nvSpPr>
          <p:spPr>
            <a:xfrm>
              <a:off x="865949" y="2216525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92" name="直接箭头连接符 91"/>
            <p:cNvCxnSpPr/>
            <p:nvPr/>
          </p:nvCxnSpPr>
          <p:spPr>
            <a:xfrm>
              <a:off x="6071920" y="1611512"/>
              <a:ext cx="9985" cy="65959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/>
          </p:nvSpPr>
          <p:spPr>
            <a:xfrm>
              <a:off x="6088367" y="179481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</a:t>
              </a:r>
              <a:endParaRPr lang="zh-CN" altLang="en-US" dirty="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380" y="182274"/>
            <a:ext cx="7912382" cy="3364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44" y="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速度过冲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904" y="3626346"/>
            <a:ext cx="11509248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/>
              <a:t>L&lt;0.5</a:t>
            </a:r>
            <a:r>
              <a:rPr lang="en-US" altLang="zh-CN" sz="2400" dirty="0">
                <a:sym typeface="Symbol" panose="05050102010706020507" pitchFamily="18" charset="2"/>
              </a:rPr>
              <a:t>m</a:t>
            </a:r>
            <a:r>
              <a:rPr lang="zh-CN" altLang="en-US" sz="2400" dirty="0">
                <a:sym typeface="Symbol" panose="05050102010706020507" pitchFamily="18" charset="2"/>
              </a:rPr>
              <a:t>，电子通过栅下高场区的时间很短，以致来不及发生谷间转移，只受到轻微的声子散射、杂质或其他电子的散射，它们近似弹道运动。也就是说，电子在渡越沟道期间得到的平均动能几乎等于它所经历的电势降落，平均速度可以达到稳态饱和速度的若干倍。这就是速度过冲。在化合物短沟道</a:t>
            </a:r>
            <a:r>
              <a:rPr lang="en-US" altLang="zh-CN" sz="2400" dirty="0">
                <a:sym typeface="Symbol" panose="05050102010706020507" pitchFamily="18" charset="2"/>
              </a:rPr>
              <a:t>FET</a:t>
            </a:r>
            <a:r>
              <a:rPr lang="zh-CN" altLang="en-US" sz="2400" dirty="0">
                <a:sym typeface="Symbol" panose="05050102010706020507" pitchFamily="18" charset="2"/>
              </a:rPr>
              <a:t>中，速度过冲非常普遍。但在短沟道硅器件中，电子速度增加很少，原因是硅的能量弛豫时间总体上比</a:t>
            </a:r>
            <a:r>
              <a:rPr lang="en-US" altLang="zh-CN" sz="2400" dirty="0" err="1">
                <a:sym typeface="Symbol" panose="05050102010706020507" pitchFamily="18" charset="2"/>
              </a:rPr>
              <a:t>GsAs</a:t>
            </a:r>
            <a:r>
              <a:rPr lang="zh-CN" altLang="en-US" sz="2400" dirty="0">
                <a:sym typeface="Symbol" panose="05050102010706020507" pitchFamily="18" charset="2"/>
              </a:rPr>
              <a:t>的约小一个数量级，对于电子能够漂移一段宏观的距离来说还是太短，所以没有明显的电子速度过冲效应。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8386602" y="272902"/>
            <a:ext cx="3600138" cy="3057525"/>
            <a:chOff x="8013709" y="1266253"/>
            <a:chExt cx="3600138" cy="305752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013709" y="1266253"/>
              <a:ext cx="3352800" cy="3057525"/>
            </a:xfrm>
            <a:prstGeom prst="rect">
              <a:avLst/>
            </a:prstGeom>
          </p:spPr>
        </p:pic>
        <p:cxnSp>
          <p:nvCxnSpPr>
            <p:cNvPr id="20" name="直接连接符 19"/>
            <p:cNvCxnSpPr/>
            <p:nvPr/>
          </p:nvCxnSpPr>
          <p:spPr>
            <a:xfrm>
              <a:off x="8607552" y="1351597"/>
              <a:ext cx="2218944" cy="17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8900160" y="2682240"/>
              <a:ext cx="1737360" cy="1523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9119616" y="2450592"/>
              <a:ext cx="0" cy="24688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8171171" y="2625549"/>
                  <a:ext cx="9375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171" y="2625549"/>
                  <a:ext cx="937564" cy="27699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11021634" y="1690300"/>
                  <a:ext cx="5922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1634" y="1690300"/>
                  <a:ext cx="592213" cy="276999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9629354" y="3694401"/>
                <a:ext cx="1243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354" y="3694401"/>
                <a:ext cx="124367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7" t="-164" r="-3938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9" name="Object 85"/>
          <p:cNvGraphicFramePr>
            <a:graphicFrameLocks noChangeAspect="1"/>
          </p:cNvGraphicFramePr>
          <p:nvPr/>
        </p:nvGraphicFramePr>
        <p:xfrm>
          <a:off x="4104937" y="4433854"/>
          <a:ext cx="3060065" cy="1138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" r:id="rId5" imgW="1409700" imgH="520700" progId="Equation.3">
                  <p:embed/>
                </p:oleObj>
              </mc:Choice>
              <mc:Fallback>
                <p:oleObj name="" r:id="rId5" imgW="1409700" imgH="520700" progId="Equation.3">
                  <p:embed/>
                  <p:pic>
                    <p:nvPicPr>
                      <p:cNvPr id="0" name="图片 38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4937" y="4433854"/>
                        <a:ext cx="3060065" cy="11385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98" y="-188"/>
            <a:ext cx="3084793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9331" y="462338"/>
            <a:ext cx="4105275" cy="26167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462857" y="3656193"/>
                <a:ext cx="12452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857" y="3656193"/>
                <a:ext cx="124527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47" t="-135" r="-3825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13171" y="3372932"/>
                <a:ext cx="1243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71" y="3372932"/>
                <a:ext cx="1243674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36" t="-121" r="-3868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293299" y="4602664"/>
            <a:ext cx="493953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Arial" panose="020B0604020202020204" pitchFamily="34" charset="0"/>
              </a:rPr>
              <a:t>•</a:t>
            </a:r>
            <a:r>
              <a:rPr lang="en-US" altLang="zh-CN" dirty="0"/>
              <a:t> 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Metal-to-semiconductor barrier is unchanged by external bias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49" charset="-122"/>
              </a:rPr>
              <a:t>•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Semiconductor-to-metal barrier is increased (reverse bias) or decreased (forward bias) by an external bias.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33151"/>
            <a:ext cx="10515600" cy="285273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小信号特性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58838" y="336587"/>
            <a:ext cx="6291072" cy="2505766"/>
            <a:chOff x="662454" y="1198642"/>
            <a:chExt cx="5677107" cy="204716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6391" y="1540829"/>
              <a:ext cx="5305425" cy="1704975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 flipH="1">
              <a:off x="5205984" y="1548384"/>
              <a:ext cx="42672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1524000" y="1540829"/>
              <a:ext cx="43891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5229612" y="1226004"/>
                  <a:ext cx="289310" cy="3134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zh-CN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612" y="1226004"/>
                  <a:ext cx="289310" cy="31341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613195" y="1198642"/>
                  <a:ext cx="209416" cy="3134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zh-CN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195" y="1198642"/>
                  <a:ext cx="209416" cy="313419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883551" y="2170798"/>
                  <a:ext cx="446661" cy="3171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zh-CN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551" y="2170798"/>
                  <a:ext cx="446661" cy="31713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5419343" y="2215947"/>
                  <a:ext cx="457881" cy="3171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zh-CN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343" y="2215947"/>
                  <a:ext cx="457881" cy="317138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268301" y="2225106"/>
                  <a:ext cx="686885" cy="2590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zh-CN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301" y="2225106"/>
                  <a:ext cx="686885" cy="259096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3059445" y="1198642"/>
                  <a:ext cx="46666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𝐺𝐷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445" y="1198642"/>
                  <a:ext cx="466666" cy="307777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713831" y="2162773"/>
                  <a:ext cx="4353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831" y="2162773"/>
                  <a:ext cx="435312" cy="3077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5170174" y="2183059"/>
                  <a:ext cx="355289" cy="3397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174" y="2183059"/>
                  <a:ext cx="355289" cy="339708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662455" y="1341267"/>
                  <a:ext cx="2196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455" y="1341267"/>
                  <a:ext cx="219612" cy="307777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662454" y="2891368"/>
                  <a:ext cx="19896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454" y="2891368"/>
                  <a:ext cx="198964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6017731" y="1361489"/>
                  <a:ext cx="24314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731" y="1361489"/>
                  <a:ext cx="243143" cy="30777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6140597" y="2883710"/>
                  <a:ext cx="19896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597" y="2883710"/>
                  <a:ext cx="198964" cy="307777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7347775" y="570536"/>
            <a:ext cx="4398831" cy="3030717"/>
            <a:chOff x="7347775" y="570536"/>
            <a:chExt cx="4398831" cy="3030717"/>
          </a:xfrm>
        </p:grpSpPr>
        <p:graphicFrame>
          <p:nvGraphicFramePr>
            <p:cNvPr id="24" name="Object 12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7347775" y="570536"/>
            <a:ext cx="4398831" cy="4887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5" name="公式" r:id="rId13" imgW="54864000" imgH="6096000" progId="Equation.3">
                    <p:embed/>
                  </p:oleObj>
                </mc:Choice>
                <mc:Fallback>
                  <p:oleObj name="公式" r:id="rId13" imgW="54864000" imgH="6096000" progId="Equation.3">
                    <p:embed/>
                    <p:pic>
                      <p:nvPicPr>
                        <p:cNvPr id="0" name="图片 90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47775" y="570536"/>
                          <a:ext cx="4398831" cy="4887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3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7389800" y="1589470"/>
            <a:ext cx="1716255" cy="5930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6" name="公式" r:id="rId15" imgW="17678400" imgH="6096000" progId="Equation.3">
                    <p:embed/>
                  </p:oleObj>
                </mc:Choice>
                <mc:Fallback>
                  <p:oleObj name="公式" r:id="rId15" imgW="17678400" imgH="6096000" progId="Equation.3">
                    <p:embed/>
                    <p:pic>
                      <p:nvPicPr>
                        <p:cNvPr id="0" name="图片 90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9800" y="1589470"/>
                          <a:ext cx="1716255" cy="5930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5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9926732" y="2539660"/>
            <a:ext cx="1819874" cy="1061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7" name="公式" r:id="rId17" imgW="18288000" imgH="10668000" progId="Equation.3">
                    <p:embed/>
                  </p:oleObj>
                </mc:Choice>
                <mc:Fallback>
                  <p:oleObj name="公式" r:id="rId17" imgW="18288000" imgH="10668000" progId="Equation.3">
                    <p:embed/>
                    <p:pic>
                      <p:nvPicPr>
                        <p:cNvPr id="0" name="图片 90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26732" y="2539660"/>
                          <a:ext cx="1819874" cy="1061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7456837" y="2704687"/>
            <a:ext cx="1941240" cy="648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8" name="公式" r:id="rId19" imgW="18288000" imgH="6096000" progId="Equation.3">
                    <p:embed/>
                  </p:oleObj>
                </mc:Choice>
                <mc:Fallback>
                  <p:oleObj name="公式" r:id="rId19" imgW="18288000" imgH="6096000" progId="Equation.3">
                    <p:embed/>
                    <p:pic>
                      <p:nvPicPr>
                        <p:cNvPr id="0" name="图片 9047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456837" y="2704687"/>
                          <a:ext cx="1941240" cy="648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572818" y="4063233"/>
            <a:ext cx="4801314" cy="2474287"/>
            <a:chOff x="572818" y="4063233"/>
            <a:chExt cx="4801314" cy="2474287"/>
          </a:xfrm>
        </p:grpSpPr>
        <p:graphicFrame>
          <p:nvGraphicFramePr>
            <p:cNvPr id="28" name="Object 14">
              <a:hlinkClick r:id="" action="ppaction://ole?verb=1"/>
            </p:cNvPr>
            <p:cNvGraphicFramePr>
              <a:graphicFrameLocks noChangeAspect="1"/>
            </p:cNvGraphicFramePr>
            <p:nvPr/>
          </p:nvGraphicFramePr>
          <p:xfrm>
            <a:off x="1022485" y="5553270"/>
            <a:ext cx="3857487" cy="984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9" name="公式" r:id="rId21" imgW="36576000" imgH="10363200" progId="Equation.3">
                    <p:embed/>
                  </p:oleObj>
                </mc:Choice>
                <mc:Fallback>
                  <p:oleObj name="公式" r:id="rId21" imgW="36576000" imgH="10363200" progId="Equation.3">
                    <p:embed/>
                    <p:pic>
                      <p:nvPicPr>
                        <p:cNvPr id="0" name="图片 90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2485" y="5553270"/>
                          <a:ext cx="3857487" cy="984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1036204" y="4063233"/>
            <a:ext cx="2368170" cy="526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0" name="公式" r:id="rId23" imgW="24688800" imgH="5486400" progId="Equation.3">
                    <p:embed/>
                  </p:oleObj>
                </mc:Choice>
                <mc:Fallback>
                  <p:oleObj name="公式" r:id="rId23" imgW="24688800" imgH="5486400" progId="Equation.3">
                    <p:embed/>
                    <p:pic>
                      <p:nvPicPr>
                        <p:cNvPr id="0" name="图片 904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036204" y="4063233"/>
                          <a:ext cx="2368170" cy="5262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文本框 29"/>
            <p:cNvSpPr txBox="1"/>
            <p:nvPr/>
          </p:nvSpPr>
          <p:spPr>
            <a:xfrm>
              <a:off x="572818" y="4908032"/>
              <a:ext cx="48013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+mn-ea"/>
                </a:rPr>
                <a:t>设栅与沟道间的平均耗尽层厚度为</a:t>
              </a:r>
              <a:r>
                <a:rPr lang="en-US" altLang="zh-CN" sz="2000" dirty="0">
                  <a:latin typeface="+mn-ea"/>
                </a:rPr>
                <a:t>a/2,</a:t>
              </a:r>
              <a:r>
                <a:rPr lang="zh-CN" altLang="en-US" sz="2000" dirty="0">
                  <a:latin typeface="+mn-ea"/>
                </a:rPr>
                <a:t>则</a:t>
              </a:r>
              <a:endParaRPr lang="zh-CN" altLang="en-US" sz="2000" dirty="0">
                <a:latin typeface="+mn-ea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145614" y="4272089"/>
            <a:ext cx="4504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可见，要提高截止频率，需要大的跨导和小的栅电容，即可采用大的载流子迁移率及短沟道</a:t>
            </a:r>
            <a:r>
              <a:rPr lang="en-US" altLang="zh-CN" sz="2400" dirty="0"/>
              <a:t>MESFET</a:t>
            </a:r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296728" y="415606"/>
          <a:ext cx="5919788" cy="158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8" name="公式" r:id="rId1" imgW="54559200" imgH="14630400" progId="Equation.3">
                  <p:embed/>
                </p:oleObj>
              </mc:Choice>
              <mc:Fallback>
                <p:oleObj name="公式" r:id="rId1" imgW="54559200" imgH="14630400" progId="Equation.3">
                  <p:embed/>
                  <p:pic>
                    <p:nvPicPr>
                      <p:cNvPr id="0" name="图片 258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96728" y="415606"/>
                        <a:ext cx="5919788" cy="158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231098" y="2331892"/>
          <a:ext cx="2978440" cy="1191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9" name="公式" r:id="rId3" imgW="24384000" imgH="9753600" progId="Equation.3">
                  <p:embed/>
                </p:oleObj>
              </mc:Choice>
              <mc:Fallback>
                <p:oleObj name="公式" r:id="rId3" imgW="24384000" imgH="9753600" progId="Equation.3">
                  <p:embed/>
                  <p:pic>
                    <p:nvPicPr>
                      <p:cNvPr id="0" name="图片 258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31098" y="2331892"/>
                        <a:ext cx="2978440" cy="1191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30725" y="3654946"/>
          <a:ext cx="4022145" cy="1178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0" name="公式" r:id="rId5" imgW="33223200" imgH="9753600" progId="Equation.3">
                  <p:embed/>
                </p:oleObj>
              </mc:Choice>
              <mc:Fallback>
                <p:oleObj name="公式" r:id="rId5" imgW="33223200" imgH="9753600" progId="Equation.3">
                  <p:embed/>
                  <p:pic>
                    <p:nvPicPr>
                      <p:cNvPr id="0" name="图片 258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0725" y="3654946"/>
                        <a:ext cx="4022145" cy="1178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977078" y="4965422"/>
          <a:ext cx="5175792" cy="145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1" name="公式" r:id="rId7" imgW="39014400" imgH="10972800" progId="Equation.3">
                  <p:embed/>
                </p:oleObj>
              </mc:Choice>
              <mc:Fallback>
                <p:oleObj name="公式" r:id="rId7" imgW="39014400" imgH="10972800" progId="Equation.3">
                  <p:embed/>
                  <p:pic>
                    <p:nvPicPr>
                      <p:cNvPr id="0" name="图片 2584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7078" y="4965422"/>
                        <a:ext cx="5175792" cy="1453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188732" y="24381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饱和时跨导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3139440" y="20152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最大跨导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139440" y="36099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最大电容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97018" y="787108"/>
          <a:ext cx="4912119" cy="481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2" name="公式" r:id="rId1" imgW="30175200" imgH="29565600" progId="Equation.3">
                  <p:embed/>
                </p:oleObj>
              </mc:Choice>
              <mc:Fallback>
                <p:oleObj name="公式" r:id="rId1" imgW="30175200" imgH="29565600" progId="Equation.3">
                  <p:embed/>
                  <p:pic>
                    <p:nvPicPr>
                      <p:cNvPr id="0" name="图片 2874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7018" y="787108"/>
                        <a:ext cx="4912119" cy="481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934200" y="787108"/>
          <a:ext cx="4900217" cy="4427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3" name="公式" r:id="rId3" imgW="31394400" imgH="28346400" progId="Equation.3">
                  <p:embed/>
                </p:oleObj>
              </mc:Choice>
              <mc:Fallback>
                <p:oleObj name="公式" r:id="rId3" imgW="31394400" imgH="28346400" progId="Equation.3">
                  <p:embed/>
                  <p:pic>
                    <p:nvPicPr>
                      <p:cNvPr id="0" name="图片 2874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4200" y="787108"/>
                        <a:ext cx="4900217" cy="4427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955226" y="6352143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即使</a:t>
            </a:r>
            <a:r>
              <a:rPr lang="en-US" altLang="zh-CN" dirty="0"/>
              <a:t>Si</a:t>
            </a:r>
            <a:r>
              <a:rPr lang="zh-CN" altLang="en-US" dirty="0"/>
              <a:t>的</a:t>
            </a:r>
            <a:r>
              <a:rPr lang="en-US" altLang="zh-CN" dirty="0"/>
              <a:t>JFET</a:t>
            </a:r>
            <a:r>
              <a:rPr lang="zh-CN" altLang="en-US" dirty="0"/>
              <a:t>，也有非常高的截止频率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675" y="1022350"/>
            <a:ext cx="6930188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高电子迁移率晶体管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HEMT</a:t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=HIGH ELECTRON MOBILITY TRANSISTOR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0" y="896654"/>
            <a:ext cx="4749378" cy="532293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45CF-F9A9-48AC-9DFE-D0925D1F47F2}" type="slidenum">
              <a:rPr lang="zh-CN" altLang="en-US" smtClean="0"/>
            </a:fld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774" y="692697"/>
            <a:ext cx="28098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835" y="378865"/>
            <a:ext cx="280987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231" y="645703"/>
            <a:ext cx="5905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314854" y="5532436"/>
          <a:ext cx="7389304" cy="1006476"/>
        </p:xfrm>
        <a:graphic>
          <a:graphicData uri="http://schemas.openxmlformats.org/drawingml/2006/table">
            <a:tbl>
              <a:tblPr/>
              <a:tblGrid>
                <a:gridCol w="2583252"/>
                <a:gridCol w="1201513"/>
                <a:gridCol w="1201513"/>
                <a:gridCol w="1201513"/>
                <a:gridCol w="1201513"/>
              </a:tblGrid>
              <a:tr h="5032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/>
                        </a:rPr>
                        <a:t>HBT Material Structure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Symbol" panose="05050102010706020507"/>
                        </a:rPr>
                        <a:t>D</a:t>
                      </a:r>
                      <a:r>
                        <a:rPr lang="en-US" dirty="0" err="1">
                          <a:latin typeface="Book Antiqua" panose="02040602050305030304"/>
                        </a:rPr>
                        <a:t>Ec</a:t>
                      </a:r>
                      <a:r>
                        <a:rPr lang="en-US" dirty="0">
                          <a:latin typeface="Book Antiqua" panose="02040602050305030304"/>
                        </a:rPr>
                        <a:t> (eV)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Symbol" panose="05050102010706020507"/>
                        </a:rPr>
                        <a:t>D</a:t>
                      </a:r>
                      <a:r>
                        <a:rPr lang="en-US" dirty="0" err="1">
                          <a:latin typeface="Book Antiqua" panose="02040602050305030304"/>
                        </a:rPr>
                        <a:t>Ev</a:t>
                      </a:r>
                      <a:r>
                        <a:rPr lang="en-US" dirty="0">
                          <a:latin typeface="Book Antiqua" panose="02040602050305030304"/>
                        </a:rPr>
                        <a:t> (eV)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Symbol" panose="05050102010706020507"/>
                        </a:rPr>
                        <a:t>D</a:t>
                      </a:r>
                      <a:r>
                        <a:rPr lang="en-US" dirty="0" err="1">
                          <a:latin typeface="Book Antiqua" panose="02040602050305030304"/>
                        </a:rPr>
                        <a:t>Eg</a:t>
                      </a:r>
                      <a:r>
                        <a:rPr lang="en-US" dirty="0">
                          <a:latin typeface="Book Antiqua" panose="02040602050305030304"/>
                        </a:rPr>
                        <a:t> (eV)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Symbol" panose="05050102010706020507"/>
                        </a:rPr>
                        <a:t>D</a:t>
                      </a:r>
                      <a:r>
                        <a:rPr lang="en-US" dirty="0" err="1">
                          <a:latin typeface="Book Antiqua" panose="02040602050305030304"/>
                        </a:rPr>
                        <a:t>Ev</a:t>
                      </a:r>
                      <a:r>
                        <a:rPr lang="en-US" dirty="0">
                          <a:latin typeface="Book Antiqua" panose="02040602050305030304"/>
                        </a:rPr>
                        <a:t>/</a:t>
                      </a:r>
                      <a:r>
                        <a:rPr lang="en-US" dirty="0" err="1">
                          <a:latin typeface="Symbol" panose="05050102010706020507"/>
                        </a:rPr>
                        <a:t>D</a:t>
                      </a:r>
                      <a:r>
                        <a:rPr lang="en-US" dirty="0" err="1">
                          <a:latin typeface="Book Antiqua" panose="02040602050305030304"/>
                        </a:rPr>
                        <a:t>Ec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/>
                        </a:rPr>
                        <a:t>Al0.3Ga0.7As/GaAs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Book Antiqua" panose="02040602050305030304"/>
                        </a:rPr>
                        <a:t>0.24</a:t>
                      </a:r>
                      <a:endParaRPr lang="zh-CN" alt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Book Antiqua" panose="02040602050305030304"/>
                        </a:rPr>
                        <a:t>0.13</a:t>
                      </a:r>
                      <a:endParaRPr lang="zh-CN" alt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Book Antiqua" panose="02040602050305030304"/>
                        </a:rPr>
                        <a:t>0.37</a:t>
                      </a:r>
                      <a:endParaRPr lang="zh-CN" alt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Book Antiqua" panose="02040602050305030304"/>
                        </a:rPr>
                        <a:t>0.54</a:t>
                      </a:r>
                      <a:endParaRPr lang="zh-CN" alt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C79BD-5719-4F96-8423-08C1FB8A4F05}" type="slidenum">
              <a:rPr lang="zh-CN" altLang="en-US"/>
            </a:fld>
            <a:endParaRPr lang="en-US" altLang="zh-C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391" y="836712"/>
            <a:ext cx="828675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16080" y="606596"/>
            <a:ext cx="211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Vacuum level</a:t>
            </a:r>
            <a:endParaRPr lang="zh-CN" altLang="en-US" sz="28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240016" y="332656"/>
            <a:ext cx="72008" cy="669674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07246" y="583213"/>
            <a:ext cx="3654669" cy="4245195"/>
            <a:chOff x="7510636" y="537463"/>
            <a:chExt cx="4352925" cy="5753100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510636" y="537463"/>
              <a:ext cx="4352925" cy="5753100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9695114" y="4880814"/>
              <a:ext cx="105445" cy="40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9687098" y="4644189"/>
              <a:ext cx="226923" cy="465225"/>
              <a:chOff x="9687098" y="4644189"/>
              <a:chExt cx="226923" cy="465225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9687098" y="4644189"/>
                <a:ext cx="226923" cy="1203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9695114" y="5097382"/>
                <a:ext cx="105445" cy="1203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文本框 18"/>
          <p:cNvSpPr txBox="1"/>
          <p:nvPr/>
        </p:nvSpPr>
        <p:spPr>
          <a:xfrm>
            <a:off x="4549140" y="0"/>
            <a:ext cx="368173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二维电子气（</a:t>
            </a:r>
            <a:r>
              <a:rPr lang="en-US" altLang="zh-CN" sz="2400" dirty="0"/>
              <a:t>2DEG)</a:t>
            </a:r>
            <a:r>
              <a:rPr lang="zh-CN" altLang="en-US" sz="2400" dirty="0"/>
              <a:t>：电子或空穴在与界面平行的平面内自由运动，而在垂直于界面的方向受到限制。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2DEG</a:t>
            </a:r>
            <a:r>
              <a:rPr lang="zh-CN" altLang="en-US" sz="2400" dirty="0"/>
              <a:t>不受电离杂质的散射，迁移率极高。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势阱的深度受到栅压的控制，</a:t>
            </a:r>
            <a:r>
              <a:rPr lang="en-US" altLang="zh-CN" sz="2400" dirty="0"/>
              <a:t>2DEG</a:t>
            </a:r>
            <a:r>
              <a:rPr lang="zh-CN" altLang="en-US" sz="2400" dirty="0"/>
              <a:t>的浓度受栅压调制。</a:t>
            </a:r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630699" y="6399278"/>
                <a:ext cx="53835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/>
                  <a:t>本征的</a:t>
                </a:r>
                <a:r>
                  <a:rPr lang="en-US" altLang="zh-CN" dirty="0" err="1"/>
                  <a:t>GaA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中，迁移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率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可以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达到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8500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9000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699" y="6399278"/>
                <a:ext cx="538352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" t="-138" b="-5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366089" y="6339742"/>
                <a:ext cx="2619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GaAs-MESFET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89" y="6339742"/>
                <a:ext cx="261969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" t="-145" r="20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4053926" y="6335535"/>
                <a:ext cx="17658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5000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𝑉𝑠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926" y="6335535"/>
                <a:ext cx="176586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" t="-38" r="1" b="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417560" y="529590"/>
            <a:ext cx="3775075" cy="53232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7808" y="1214187"/>
            <a:ext cx="3314700" cy="4705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7" y="1463340"/>
            <a:ext cx="6924675" cy="3714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914400" y="5919537"/>
                <a:ext cx="13070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919537"/>
                <a:ext cx="1307024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3" r="15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832685" y="5919537"/>
                <a:ext cx="13070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685" y="5919537"/>
                <a:ext cx="1307024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26" t="-13" r="40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498306" y="6071936"/>
                <a:ext cx="13070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306" y="6071936"/>
                <a:ext cx="1307024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8" t="-13" r="23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>
            <a:off x="9619488" y="3633216"/>
            <a:ext cx="5730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582912" y="4303776"/>
            <a:ext cx="2804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8545" y="414088"/>
            <a:ext cx="8238641" cy="11251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91" y="1770373"/>
            <a:ext cx="8805035" cy="5262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073" y="2369108"/>
            <a:ext cx="2190750" cy="714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45" y="3358171"/>
            <a:ext cx="10604119" cy="17716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91" y="5362103"/>
            <a:ext cx="1729990" cy="9942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173" y="5629679"/>
            <a:ext cx="3686061" cy="4590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4056" y="6191351"/>
            <a:ext cx="2053178" cy="3596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1039" y="6356350"/>
            <a:ext cx="1172258" cy="4433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8510" y="5082575"/>
            <a:ext cx="1488610" cy="4253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004A32B-8B3E-48D4-B974-D19A48BEAABF}" type="slidenum">
              <a:rPr lang="zh-CN" altLang="en-US"/>
            </a:fld>
            <a:endParaRPr lang="en-US" altLang="zh-CN"/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18" y="145331"/>
            <a:ext cx="5832475" cy="559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40154" y="6090032"/>
            <a:ext cx="117539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</a:rPr>
              <a:t>Conduction mechanisms for metal/n-semiconductor contacts as a function of the barrier height and width. (a) Thermionic emission; (b) thermionic-field emission; (c) field emission.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50822" y="2286227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A* is Richardson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 constant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50" y="770890"/>
            <a:ext cx="5816600" cy="13862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73" y="3657162"/>
            <a:ext cx="4279903" cy="832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93" y="4659025"/>
            <a:ext cx="3877616" cy="847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23" y="5548738"/>
            <a:ext cx="4812678" cy="461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134" y="3382943"/>
            <a:ext cx="5818406" cy="545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61" y="2045042"/>
            <a:ext cx="2393127" cy="9226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52" y="773132"/>
            <a:ext cx="4569660" cy="3768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46" y="411024"/>
            <a:ext cx="3884517" cy="4661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163" y="441735"/>
            <a:ext cx="1519143" cy="373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77" y="1044270"/>
            <a:ext cx="3192643" cy="45804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158146" y="6360655"/>
            <a:ext cx="2743200" cy="365125"/>
          </a:xfrm>
        </p:spPr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9447" y="37780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二维电子气理论态密度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009" y="2699507"/>
            <a:ext cx="1949917" cy="4571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1" y="3518347"/>
            <a:ext cx="3183775" cy="9472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15" y="1456013"/>
            <a:ext cx="2281449" cy="7787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77" y="4736971"/>
            <a:ext cx="4733550" cy="1476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627" y="1273380"/>
            <a:ext cx="3398841" cy="114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286" y="2628525"/>
            <a:ext cx="2020497" cy="8898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206" y="3665622"/>
            <a:ext cx="4761330" cy="11599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0718" y="5112413"/>
            <a:ext cx="3168137" cy="96136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1421" y="1840832"/>
            <a:ext cx="10351873" cy="297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HEMT: high electron mobility transistor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TEGFET: Two-Dimensional Electron Gas Field-Effect Transistor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MODFET: Modulation Doped Field-Effect Transistor 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SDHT: selectively doped heterojunction transistor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95" y="1856055"/>
            <a:ext cx="10972305" cy="236352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086" y="714375"/>
            <a:ext cx="9496425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312" y="733425"/>
            <a:ext cx="8715375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0287" y="238125"/>
            <a:ext cx="7591425" cy="63817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610600" y="4762500"/>
            <a:ext cx="714375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686800" y="5400675"/>
            <a:ext cx="714375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286500" y="5429250"/>
            <a:ext cx="714375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191250" y="4733925"/>
            <a:ext cx="714375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91249" y="3429000"/>
            <a:ext cx="714375" cy="666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26456" y="1595021"/>
                <a:ext cx="11305674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一个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沟道</a:t>
                </a:r>
                <a:r>
                  <a:rPr lang="en-US" altLang="zh-CN" sz="2800" kern="100" dirty="0" err="1">
                    <a:latin typeface="Calibri" panose="020F0502020204030204" charset="0"/>
                    <a:cs typeface="Times New Roman" panose="02020603050405020304" pitchFamily="18" charset="0"/>
                  </a:rPr>
                  <a:t>GaAs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-MESFET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的势垒高度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𝐵𝑛</m:t>
                        </m:r>
                      </m:sub>
                    </m:sSub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85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，掺杂浓度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</m:sup>
                    </m:sSup>
                    <m:sSup>
                      <m:sSup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 sz="28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尺寸为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a=0.2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μ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L=1.5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μ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Z=10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μ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。在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T=300K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下，</a:t>
                </a:r>
                <a:endParaRPr lang="en-US" altLang="zh-CN" sz="28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计算</a:t>
                </a:r>
                <a:r>
                  <a:rPr lang="zh-CN" altLang="en-US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：</a:t>
                </a:r>
                <a:endParaRPr lang="en-US" altLang="zh-CN" sz="28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夹断电压</a:t>
                </a:r>
                <a:r>
                  <a:rPr lang="en-US" altLang="zh-CN" sz="2800" kern="100" dirty="0" err="1">
                    <a:latin typeface="Calibri" panose="020F0502020204030204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800" kern="100" baseline="-25000" dirty="0" err="1">
                    <a:latin typeface="Calibri" panose="020F0502020204030204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和阈值电压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800" kern="100" baseline="-25000" dirty="0">
                    <a:latin typeface="Calibri" panose="020F0502020204030204" charset="0"/>
                    <a:cs typeface="Times New Roman" panose="02020603050405020304" pitchFamily="18" charset="0"/>
                  </a:rPr>
                  <a:t>T</a:t>
                </a:r>
                <a:endParaRPr lang="en-US" altLang="zh-CN" sz="28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判断器件是增强型还是耗尽型。</a:t>
                </a:r>
                <a:endParaRPr lang="en-US" altLang="zh-CN" sz="28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5000</m:t>
                    </m:r>
                    <m:f>
                      <m:fPr>
                        <m:type m:val="lin"/>
                        <m:ctrlPr>
                          <a:rPr lang="zh-CN" altLang="zh-CN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8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altLang="zh-CN" sz="28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altLang="zh-CN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，在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800" kern="100" baseline="-25000" dirty="0">
                    <a:latin typeface="Calibri" panose="020F0502020204030204" charset="0"/>
                    <a:cs typeface="Times New Roman" panose="02020603050405020304" pitchFamily="18" charset="0"/>
                  </a:rPr>
                  <a:t>DS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=1V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800" kern="100" baseline="-25000" dirty="0">
                    <a:latin typeface="Calibri" panose="020F0502020204030204" charset="0"/>
                    <a:cs typeface="Times New Roman" panose="02020603050405020304" pitchFamily="18" charset="0"/>
                  </a:rPr>
                  <a:t>GS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=0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时，计算漏极电流</a:t>
                </a:r>
                <a:r>
                  <a:rPr lang="zh-CN" altLang="en-US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跨导</a:t>
                </a:r>
                <a:r>
                  <a:rPr lang="en-US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800" kern="100" baseline="-25000" dirty="0">
                    <a:latin typeface="Calibri" panose="020F0502020204030204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截止频率</a:t>
                </a:r>
                <a:r>
                  <a:rPr lang="en-US" altLang="zh-CN" sz="2800" kern="100" dirty="0" err="1">
                    <a:latin typeface="Calibri" panose="020F0502020204030204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800" kern="100" baseline="-25000" dirty="0" err="1">
                    <a:latin typeface="Calibri" panose="020F0502020204030204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zh-CN" sz="2800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。</a:t>
                </a:r>
                <a:endParaRPr lang="zh-CN" altLang="zh-CN" sz="28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zh-CN" sz="28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56" y="1595021"/>
                <a:ext cx="11305674" cy="5262979"/>
              </a:xfrm>
              <a:prstGeom prst="rect">
                <a:avLst/>
              </a:prstGeom>
              <a:blipFill rotWithShape="1">
                <a:blip r:embed="rId1"/>
                <a:stretch>
                  <a:fillRect l="-3" t="-10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88544" y="393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　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8AA3-A9A0-4A43-996D-161B6DF9C6FF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4462" y="447040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MESFET</a:t>
            </a: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的</a:t>
            </a:r>
            <a:r>
              <a:rPr lang="en-US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I-V</a:t>
            </a: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特性及其推导过程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线性区的</a:t>
            </a:r>
            <a:r>
              <a:rPr lang="en-US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I-V</a:t>
            </a: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特性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饱和区的</a:t>
            </a:r>
            <a:r>
              <a:rPr lang="en-US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I-V</a:t>
            </a: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特性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跨导、漏导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 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速度饱和模型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偶极层是怎样形成的？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对</a:t>
            </a:r>
            <a:r>
              <a:rPr lang="en-US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MESFET</a:t>
            </a: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特性有什么影响？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 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4615" y="447040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高电子迁移率晶体管的结构特点及性能特征是什么？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能带图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kern="100" dirty="0">
                <a:latin typeface="Calibri" panose="020F0502020204030204" charset="0"/>
                <a:cs typeface="Times New Roman" panose="02020603050405020304" pitchFamily="18" charset="0"/>
              </a:rPr>
              <a:t>二维电子气</a:t>
            </a:r>
            <a:endParaRPr lang="zh-CN" altLang="zh-CN" sz="28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A24D7C53-A146-4401-968D-F7C5E8C27032}" type="slidenum">
              <a:rPr lang="zh-CN" altLang="en-US"/>
            </a:fld>
            <a:endParaRPr lang="en-US" altLang="zh-CN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23" y="273773"/>
            <a:ext cx="6634917" cy="451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72" y="5209425"/>
            <a:ext cx="237648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811458" y="698642"/>
            <a:ext cx="489322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/>
              <a:t>N</a:t>
            </a:r>
            <a:r>
              <a:rPr lang="en-US" altLang="zh-CN" sz="2400" baseline="-25000" dirty="0"/>
              <a:t>D</a:t>
            </a:r>
            <a:r>
              <a:rPr lang="en-US" altLang="zh-CN" sz="2400" dirty="0"/>
              <a:t>&lt;10</a:t>
            </a:r>
            <a:r>
              <a:rPr lang="en-US" altLang="zh-CN" sz="2400" baseline="30000" dirty="0"/>
              <a:t>17</a:t>
            </a:r>
            <a:r>
              <a:rPr lang="en-US" altLang="zh-CN" sz="2400" dirty="0"/>
              <a:t>,</a:t>
            </a:r>
            <a:r>
              <a:rPr lang="en-US" altLang="zh-CN" sz="2400" dirty="0">
                <a:sym typeface="Symbol" panose="05050102010706020507" pitchFamily="18" charset="2"/>
              </a:rPr>
              <a:t></a:t>
            </a:r>
            <a:r>
              <a:rPr lang="en-US" altLang="zh-CN" sz="2400" baseline="-25000" dirty="0">
                <a:sym typeface="Symbol" panose="05050102010706020507" pitchFamily="18" charset="2"/>
              </a:rPr>
              <a:t>c</a:t>
            </a:r>
            <a:r>
              <a:rPr lang="en-US" altLang="zh-CN" sz="2400" dirty="0">
                <a:sym typeface="Symbol" panose="05050102010706020507" pitchFamily="18" charset="2"/>
              </a:rPr>
              <a:t>~10cm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endParaRPr lang="en-US" altLang="zh-CN" sz="2400" baseline="30000" dirty="0">
              <a:sym typeface="Symbol" panose="05050102010706020507" pitchFamily="18" charset="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/>
              <a:t>N</a:t>
            </a:r>
            <a:r>
              <a:rPr lang="en-US" altLang="zh-CN" sz="2400" baseline="-25000" dirty="0"/>
              <a:t>D</a:t>
            </a:r>
            <a:r>
              <a:rPr lang="en-US" altLang="zh-CN" sz="2400" dirty="0">
                <a:sym typeface="Symbol" panose="05050102010706020507" pitchFamily="18" charset="2"/>
              </a:rPr>
              <a:t>~3×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19</a:t>
            </a:r>
            <a:r>
              <a:rPr lang="en-US" altLang="zh-CN" sz="2400" dirty="0"/>
              <a:t>,</a:t>
            </a:r>
            <a:r>
              <a:rPr lang="en-US" altLang="zh-CN" sz="2400" dirty="0">
                <a:sym typeface="Symbol" panose="05050102010706020507" pitchFamily="18" charset="2"/>
              </a:rPr>
              <a:t></a:t>
            </a:r>
            <a:r>
              <a:rPr lang="en-US" altLang="zh-CN" sz="2400" baseline="-25000" dirty="0">
                <a:sym typeface="Symbol" panose="05050102010706020507" pitchFamily="18" charset="2"/>
              </a:rPr>
              <a:t>c</a:t>
            </a:r>
            <a:r>
              <a:rPr lang="zh-CN" altLang="en-US" sz="2400" dirty="0">
                <a:sym typeface="Symbol" panose="05050102010706020507" pitchFamily="18" charset="2"/>
              </a:rPr>
              <a:t>快速降低，</a:t>
            </a:r>
            <a:r>
              <a:rPr lang="en-US" altLang="zh-CN" sz="2400" dirty="0">
                <a:sym typeface="Symbol" panose="05050102010706020507" pitchFamily="18" charset="2"/>
              </a:rPr>
              <a:t>tunneling</a:t>
            </a:r>
            <a:r>
              <a:rPr lang="zh-CN" altLang="en-US" sz="2400" dirty="0">
                <a:sym typeface="Symbol" panose="05050102010706020507" pitchFamily="18" charset="2"/>
              </a:rPr>
              <a:t>电流开始起作用。</a:t>
            </a:r>
            <a:endParaRPr lang="zh-CN" altLang="en-US" sz="2400" dirty="0">
              <a:sym typeface="Symbol" panose="05050102010706020507" pitchFamily="18" charset="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>
                <a:sym typeface="Symbol" panose="05050102010706020507" pitchFamily="18" charset="2"/>
              </a:rPr>
              <a:t></a:t>
            </a:r>
            <a:r>
              <a:rPr lang="en-US" altLang="zh-CN" sz="2400" baseline="-25000" dirty="0">
                <a:sym typeface="Symbol" panose="05050102010706020507" pitchFamily="18" charset="2"/>
              </a:rPr>
              <a:t>c</a:t>
            </a:r>
            <a:r>
              <a:rPr lang="zh-CN" altLang="en-US" sz="2400" dirty="0">
                <a:sym typeface="Symbol" panose="05050102010706020507" pitchFamily="18" charset="2"/>
              </a:rPr>
              <a:t>达到</a:t>
            </a:r>
            <a:r>
              <a:rPr lang="en-US" altLang="zh-CN" sz="2400" dirty="0">
                <a:sym typeface="Symbol" panose="05050102010706020507" pitchFamily="18" charset="2"/>
              </a:rPr>
              <a:t>10</a:t>
            </a:r>
            <a:r>
              <a:rPr lang="en-US" altLang="zh-CN" sz="2400" baseline="30000" dirty="0">
                <a:sym typeface="Symbol" panose="05050102010706020507" pitchFamily="18" charset="2"/>
              </a:rPr>
              <a:t>-8</a:t>
            </a:r>
            <a:r>
              <a:rPr lang="en-US" altLang="zh-CN" sz="2400" dirty="0">
                <a:sym typeface="Symbol" panose="05050102010706020507" pitchFamily="18" charset="2"/>
              </a:rPr>
              <a:t>cm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ym typeface="Symbol" panose="05050102010706020507" pitchFamily="18" charset="2"/>
              </a:rPr>
              <a:t>， </a:t>
            </a:r>
            <a:r>
              <a:rPr lang="en-US" altLang="zh-CN" sz="2400" dirty="0"/>
              <a:t>N</a:t>
            </a:r>
            <a:r>
              <a:rPr lang="en-US" altLang="zh-CN" sz="2400" baseline="-25000" dirty="0"/>
              <a:t>D</a:t>
            </a:r>
            <a:r>
              <a:rPr lang="en-US" altLang="zh-CN" sz="2400" dirty="0">
                <a:sym typeface="Symbol" panose="05050102010706020507" pitchFamily="18" charset="2"/>
              </a:rPr>
              <a:t>~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21</a:t>
            </a:r>
            <a:r>
              <a:rPr lang="zh-CN" altLang="en-US" sz="2400" dirty="0"/>
              <a:t>，需要特殊的掺杂及激活技术，以克服</a:t>
            </a:r>
            <a:r>
              <a:rPr lang="zh-CN" altLang="en-US" sz="2400" dirty="0">
                <a:sym typeface="Symbol" panose="05050102010706020507" pitchFamily="18" charset="2"/>
              </a:rPr>
              <a:t>固溶度的影响</a:t>
            </a:r>
            <a:endParaRPr lang="zh-CN" altLang="en-US" sz="2400" dirty="0">
              <a:sym typeface="Symbol" panose="05050102010706020507" pitchFamily="18" charset="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sym typeface="Symbol" panose="05050102010706020507" pitchFamily="18" charset="2"/>
              </a:rPr>
              <a:t>对</a:t>
            </a:r>
            <a:r>
              <a:rPr lang="en-US" altLang="zh-CN" sz="2400" dirty="0">
                <a:sym typeface="Symbol" panose="05050102010706020507" pitchFamily="18" charset="2"/>
              </a:rPr>
              <a:t>P</a:t>
            </a:r>
            <a:r>
              <a:rPr lang="zh-CN" altLang="en-US" sz="2400" dirty="0">
                <a:sym typeface="Symbol" panose="05050102010706020507" pitchFamily="18" charset="2"/>
              </a:rPr>
              <a:t>型硅，需要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20</a:t>
            </a:r>
            <a:endParaRPr lang="en-US" altLang="zh-CN" sz="24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CDD31FA-C8D9-47C6-9D73-7B09F10D511B}" type="slidenum">
              <a:rPr lang="zh-CN" altLang="en-US"/>
            </a:fld>
            <a:endParaRPr lang="en-US" altLang="zh-CN"/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"/>
            <a:ext cx="8243887" cy="625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sym typeface="Symbol" panose="05050102010706020507" pitchFamily="18" charset="2"/>
            </a:endParaRPr>
          </a:p>
          <a:p>
            <a:pPr eaLnBrk="1" hangingPunct="1"/>
            <a:endParaRPr lang="en-US" altLang="en-US" baseline="-25000" smtClean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E7E1EAA-CCB0-42C4-8FDF-20C1148711C6}" type="slidenum">
              <a:rPr lang="zh-CN" altLang="en-US"/>
            </a:fld>
            <a:endParaRPr lang="en-US" altLang="zh-CN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08451" y="351341"/>
            <a:ext cx="7313613" cy="108870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b="1" i="1" dirty="0" smtClean="0">
                <a:solidFill>
                  <a:srgbClr val="3333CD"/>
                </a:solidFill>
                <a:latin typeface="Times New Roman" panose="02020603050405020304" pitchFamily="18" charset="0"/>
              </a:rPr>
              <a:t>Donor Concentration and Barrier Heights for W-Si</a:t>
            </a:r>
            <a:b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174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0" y="1374338"/>
            <a:ext cx="5226894" cy="526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81" y="1821213"/>
            <a:ext cx="4962019" cy="3405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7859" y="1200134"/>
            <a:ext cx="10690275" cy="22996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结型半导体场效应晶体管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JFET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E98464-7F83-4CD6-9732-D6A8E7FE4C9C}" type="datetime1">
              <a:rPr lang="zh-CN" altLang="en-US" smtClean="0"/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6CE522-6C86-4724-95C3-180A3988453B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685.346456692913,&quot;width&quot;:5755.384251968504}"/>
</p:tagLst>
</file>

<file path=ppt/tags/tag2.xml><?xml version="1.0" encoding="utf-8"?>
<p:tagLst xmlns:p="http://schemas.openxmlformats.org/presentationml/2006/main">
  <p:tag name="KSO_WM_UNIT_PLACING_PICTURE_USER_VIEWPORT" val="{&quot;height&quot;:8382.577952755906,&quot;width&quot;:7479.33543307086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4785</Words>
  <Application>WPS 演示</Application>
  <PresentationFormat>宽屏</PresentationFormat>
  <Paragraphs>528</Paragraphs>
  <Slides>58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47</vt:i4>
      </vt:variant>
      <vt:variant>
        <vt:lpstr>幻灯片标题</vt:lpstr>
      </vt:variant>
      <vt:variant>
        <vt:i4>58</vt:i4>
      </vt:variant>
    </vt:vector>
  </HeadingPairs>
  <TitlesOfParts>
    <vt:vector size="120" baseType="lpstr">
      <vt:lpstr>Arial</vt:lpstr>
      <vt:lpstr>宋体</vt:lpstr>
      <vt:lpstr>Wingdings</vt:lpstr>
      <vt:lpstr>黑体</vt:lpstr>
      <vt:lpstr>Verdana</vt:lpstr>
      <vt:lpstr>Cambria Math</vt:lpstr>
      <vt:lpstr>Times New Roman</vt:lpstr>
      <vt:lpstr>Symbol</vt:lpstr>
      <vt:lpstr>Calibri</vt:lpstr>
      <vt:lpstr>微软雅黑</vt:lpstr>
      <vt:lpstr>Arial Unicode MS</vt:lpstr>
      <vt:lpstr>Calibri Light</vt:lpstr>
      <vt:lpstr>Book Antiqua</vt:lpstr>
      <vt:lpstr>Symbol</vt:lpstr>
      <vt:lpstr>Office 主题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JFET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Donor Concentration and Barrier Heights for W-Si </vt:lpstr>
      <vt:lpstr>结型半导体场效应晶体管JFET</vt:lpstr>
      <vt:lpstr>PowerPoint 演示文稿</vt:lpstr>
      <vt:lpstr>PowerPoint 演示文稿</vt:lpstr>
      <vt:lpstr>GaAs MESFET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线性区</vt:lpstr>
      <vt:lpstr>PowerPoint 演示文稿</vt:lpstr>
      <vt:lpstr>饱和区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非理想特性——速度饱和模型</vt:lpstr>
      <vt:lpstr>PowerPoint 演示文稿</vt:lpstr>
      <vt:lpstr>PowerPoint 演示文稿</vt:lpstr>
      <vt:lpstr>PowerPoint 演示文稿</vt:lpstr>
      <vt:lpstr>小信号特性</vt:lpstr>
      <vt:lpstr>PowerPoint 演示文稿</vt:lpstr>
      <vt:lpstr>PowerPoint 演示文稿</vt:lpstr>
      <vt:lpstr>PowerPoint 演示文稿</vt:lpstr>
      <vt:lpstr>高电子迁移率晶体管 HEMT =HIGH ELECTRON MOBILITY TRANSISTOR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n-GaAs MESFET</dc:title>
  <dc:creator>Windows 用户</dc:creator>
  <cp:lastModifiedBy>刘雁鸿</cp:lastModifiedBy>
  <cp:revision>256</cp:revision>
  <dcterms:created xsi:type="dcterms:W3CDTF">2015-05-14T23:06:00Z</dcterms:created>
  <dcterms:modified xsi:type="dcterms:W3CDTF">2021-12-12T14:32:20Z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13FEB375364E488684519599580AEE76</vt:lpwstr>
  </property>
  <property fmtid="{D5CDD505-2E9C-101B-9397-08002B2CF9AE}" pid="3" name="KSOProductBuildVer">
    <vt:lpwstr>2052-11.1.0.11115</vt:lpwstr>
  </property>
</Properties>
</file>